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58" r:id="rId5"/>
    <p:sldId id="285" r:id="rId6"/>
    <p:sldId id="288" r:id="rId7"/>
    <p:sldId id="287" r:id="rId8"/>
    <p:sldId id="291" r:id="rId9"/>
    <p:sldId id="292" r:id="rId10"/>
    <p:sldId id="293" r:id="rId11"/>
    <p:sldId id="286" r:id="rId12"/>
    <p:sldId id="278" r:id="rId13"/>
    <p:sldId id="280" r:id="rId14"/>
    <p:sldId id="274" r:id="rId15"/>
    <p:sldId id="259" r:id="rId16"/>
    <p:sldId id="289" r:id="rId17"/>
    <p:sldId id="290" r:id="rId18"/>
    <p:sldId id="273" r:id="rId19"/>
    <p:sldId id="276" r:id="rId20"/>
    <p:sldId id="282" r:id="rId21"/>
    <p:sldId id="283" r:id="rId22"/>
    <p:sldId id="284" r:id="rId23"/>
    <p:sldId id="261"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C690D2-7644-EB19-DEF7-0E0B60A019F0}"/>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740604F-7728-5161-C6DC-9E5A0DFE4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45FDA403-E8C1-B573-930E-CD099147D459}"/>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5550C288-8AF5-B6A0-E36D-F412FE38726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87DA722-3B83-3729-3341-5D9420F2A03D}"/>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2357901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C1A030-5A4F-9975-6C7F-B1F5F16CDB7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9848838-00A1-92EB-8106-6B31FDBB3FC5}"/>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2D36CEF-18D3-365D-E76C-B15700B0D614}"/>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E08458C5-24DA-2469-503B-35F86BF508F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F2EE344-7CCD-D5A8-72F3-B9CC297C5F63}"/>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299976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4203973-BAC2-25B3-DDC9-8F4BBE5C12F8}"/>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17E48EBC-F17A-9047-4A05-AB381086FE86}"/>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25E523B-7CD5-B5B6-6242-3D1C37460EE3}"/>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17E1DA09-EBC6-B6BF-8417-4E23A3D9566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383A976-1D9F-9E64-0C50-C2E8C62C1C26}"/>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166312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98E6A3-2D51-4D23-D334-B5487B40273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3DD242B-6B58-8A63-F273-7ACF10849D2E}"/>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B81A7DC-B3CF-DB63-D40F-11E955ED7367}"/>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D7EE0CC9-58CF-D401-2F44-75CB746B425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D41D749-0AF3-6B1F-3051-0428635A24BE}"/>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350872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9EE1CD-D34E-941C-8BFF-B2E4E371AF37}"/>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8022309B-4923-63ED-4FC4-9B4A4D2C25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869530C-AAAC-3627-6107-7350ECDBCEDF}"/>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0ED629A6-79C3-0752-64B1-83FB119B079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2ADD63A-BAEB-E087-B274-524F06C174F5}"/>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3176347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CB1180-E7B1-35F4-107C-D7156AD8ADA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E5C5A0-B5A8-0DD6-9679-764335AB8C6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6B629BA4-867C-2972-B6A0-FC0BEF4CBBF9}"/>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9112675-8FE6-40C6-3117-33C13EC79402}"/>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6" name="頁尾版面配置區 5">
            <a:extLst>
              <a:ext uri="{FF2B5EF4-FFF2-40B4-BE49-F238E27FC236}">
                <a16:creationId xmlns:a16="http://schemas.microsoft.com/office/drawing/2014/main" id="{43E0AF92-FA53-2DEC-7AF1-5CFD9DF605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B82F4CE-3149-6E49-3F08-FD8CA56B3261}"/>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159155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5B8D66-0DB3-3448-B913-D1BEC8410C7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C2AEDA3-4B4D-D5B9-4B2A-E32FB4A58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2AD81A9-A640-34C0-425D-F793F8491A1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95FE1166-8A1C-5069-B39C-FD4ED46C5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14FE891-C2D4-82FA-993B-D96C419BDE8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6089A0EC-7B7D-42B6-B99C-D458311FE113}"/>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8" name="頁尾版面配置區 7">
            <a:extLst>
              <a:ext uri="{FF2B5EF4-FFF2-40B4-BE49-F238E27FC236}">
                <a16:creationId xmlns:a16="http://schemas.microsoft.com/office/drawing/2014/main" id="{6506E8F4-915D-29C5-EA49-DD79EC40898E}"/>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73F5DE9A-8CDF-2306-0627-B0FCFC668D31}"/>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274666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97A38B-E1E5-2F72-89E6-247C7B3A422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B21704C8-B910-B537-4C1D-E3280058C03B}"/>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4" name="頁尾版面配置區 3">
            <a:extLst>
              <a:ext uri="{FF2B5EF4-FFF2-40B4-BE49-F238E27FC236}">
                <a16:creationId xmlns:a16="http://schemas.microsoft.com/office/drawing/2014/main" id="{B448F09D-4DCA-BA91-EC08-10F1A40C04E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55B645D-ABF0-3B79-8A47-4049EB169570}"/>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205104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9A0ED73-133E-6374-C522-1442E928EAE0}"/>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3" name="頁尾版面配置區 2">
            <a:extLst>
              <a:ext uri="{FF2B5EF4-FFF2-40B4-BE49-F238E27FC236}">
                <a16:creationId xmlns:a16="http://schemas.microsoft.com/office/drawing/2014/main" id="{FBC3C29A-BA08-62F9-4D15-0896E0B797C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E0609C89-5D4B-2BAC-C91F-170C52B5BD6A}"/>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522788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8F7C24-07C9-2C25-7138-E3107491348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AD4DF275-3F2D-BF31-213D-21DD841BFF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6B4CFA0F-6AEB-DB96-54B6-DA3BC60E6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47EB985-7C9B-3786-5E07-BAA2681E1B13}"/>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6" name="頁尾版面配置區 5">
            <a:extLst>
              <a:ext uri="{FF2B5EF4-FFF2-40B4-BE49-F238E27FC236}">
                <a16:creationId xmlns:a16="http://schemas.microsoft.com/office/drawing/2014/main" id="{D5C3766B-A36D-0720-CBE9-AC5D049DBF0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91522FB-44A4-2494-2C74-92C929242E18}"/>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403937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AEE91D-9ABF-7570-100B-0C4973FFD3C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A367025-047B-2C80-F24D-1822722D9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A407DB3-C3D8-8D79-0C96-243F6E8768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EB279B3-BC56-56B6-4A4F-2DB144A5DC6C}"/>
              </a:ext>
            </a:extLst>
          </p:cNvPr>
          <p:cNvSpPr>
            <a:spLocks noGrp="1"/>
          </p:cNvSpPr>
          <p:nvPr>
            <p:ph type="dt" sz="half" idx="10"/>
          </p:nvPr>
        </p:nvSpPr>
        <p:spPr/>
        <p:txBody>
          <a:bodyPr/>
          <a:lstStyle/>
          <a:p>
            <a:fld id="{B9EDD4A8-82DD-4197-8705-96F36906514A}" type="datetimeFigureOut">
              <a:rPr lang="zh-TW" altLang="en-US" smtClean="0"/>
              <a:t>2023/6/12</a:t>
            </a:fld>
            <a:endParaRPr lang="zh-TW" altLang="en-US"/>
          </a:p>
        </p:txBody>
      </p:sp>
      <p:sp>
        <p:nvSpPr>
          <p:cNvPr id="6" name="頁尾版面配置區 5">
            <a:extLst>
              <a:ext uri="{FF2B5EF4-FFF2-40B4-BE49-F238E27FC236}">
                <a16:creationId xmlns:a16="http://schemas.microsoft.com/office/drawing/2014/main" id="{CBFC5F8C-E5F7-29EA-4348-544D8A75E185}"/>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CF6F0D-B1B3-3476-7631-CF152258047C}"/>
              </a:ext>
            </a:extLst>
          </p:cNvPr>
          <p:cNvSpPr>
            <a:spLocks noGrp="1"/>
          </p:cNvSpPr>
          <p:nvPr>
            <p:ph type="sldNum" sz="quarter" idx="12"/>
          </p:nvPr>
        </p:nvSpPr>
        <p:spPr/>
        <p:txBody>
          <a:body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92265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6B19216-1829-C1B3-3C1B-E9808E63A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E52AEAEC-673D-5693-BE9E-D472BABC5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C03C188-4813-02E5-6F7F-EE142D728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DD4A8-82DD-4197-8705-96F36906514A}" type="datetimeFigureOut">
              <a:rPr lang="zh-TW" altLang="en-US" smtClean="0"/>
              <a:t>2023/6/12</a:t>
            </a:fld>
            <a:endParaRPr lang="zh-TW" altLang="en-US"/>
          </a:p>
        </p:txBody>
      </p:sp>
      <p:sp>
        <p:nvSpPr>
          <p:cNvPr id="5" name="頁尾版面配置區 4">
            <a:extLst>
              <a:ext uri="{FF2B5EF4-FFF2-40B4-BE49-F238E27FC236}">
                <a16:creationId xmlns:a16="http://schemas.microsoft.com/office/drawing/2014/main" id="{BA5BF49C-849B-CBE8-2117-602277F5B1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A039A7A-73F8-BA45-CEF9-6479F5FE1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3EC7F-CC6E-41BC-B75E-9856B476C479}" type="slidenum">
              <a:rPr lang="zh-TW" altLang="en-US" smtClean="0"/>
              <a:t>‹#›</a:t>
            </a:fld>
            <a:endParaRPr lang="zh-TW" altLang="en-US"/>
          </a:p>
        </p:txBody>
      </p:sp>
    </p:spTree>
    <p:extLst>
      <p:ext uri="{BB962C8B-B14F-4D97-AF65-F5344CB8AC3E}">
        <p14:creationId xmlns:p14="http://schemas.microsoft.com/office/powerpoint/2010/main" val="4154349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8068EE-9EAF-463C-CBCD-D61A469C8BD9}"/>
              </a:ext>
            </a:extLst>
          </p:cNvPr>
          <p:cNvSpPr>
            <a:spLocks noGrp="1"/>
          </p:cNvSpPr>
          <p:nvPr>
            <p:ph type="ctrTitle"/>
          </p:nvPr>
        </p:nvSpPr>
        <p:spPr/>
        <p:txBody>
          <a:bodyPr>
            <a:normAutofit/>
          </a:bodyPr>
          <a:lstStyle/>
          <a:p>
            <a:r>
              <a:rPr lang="zh-TW" altLang="en-US" sz="5400" dirty="0"/>
              <a:t>新創不可不知的的勞資議題</a:t>
            </a:r>
          </a:p>
        </p:txBody>
      </p:sp>
      <p:sp>
        <p:nvSpPr>
          <p:cNvPr id="3" name="副標題 2">
            <a:extLst>
              <a:ext uri="{FF2B5EF4-FFF2-40B4-BE49-F238E27FC236}">
                <a16:creationId xmlns:a16="http://schemas.microsoft.com/office/drawing/2014/main" id="{98F3C994-EF60-E373-35C9-EEAC54D1BF06}"/>
              </a:ext>
            </a:extLst>
          </p:cNvPr>
          <p:cNvSpPr>
            <a:spLocks noGrp="1"/>
          </p:cNvSpPr>
          <p:nvPr>
            <p:ph type="subTitle" idx="1"/>
          </p:nvPr>
        </p:nvSpPr>
        <p:spPr/>
        <p:txBody>
          <a:bodyPr/>
          <a:lstStyle/>
          <a:p>
            <a:endParaRPr lang="en-US" altLang="zh-TW" dirty="0"/>
          </a:p>
          <a:p>
            <a:endParaRPr lang="en-US" altLang="zh-TW" dirty="0"/>
          </a:p>
          <a:p>
            <a:r>
              <a:rPr lang="zh-TW" altLang="en-US" dirty="0"/>
              <a:t>善長法律事務所   黃士龍律師</a:t>
            </a:r>
          </a:p>
          <a:p>
            <a:endParaRPr lang="zh-TW" altLang="en-US" dirty="0"/>
          </a:p>
        </p:txBody>
      </p:sp>
    </p:spTree>
    <p:extLst>
      <p:ext uri="{BB962C8B-B14F-4D97-AF65-F5344CB8AC3E}">
        <p14:creationId xmlns:p14="http://schemas.microsoft.com/office/powerpoint/2010/main" val="2472348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7A5B7-9DDB-3DCB-5678-2B41EB5ED5E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CD5EF8C-7902-D565-D403-7A0852318CCB}"/>
              </a:ext>
            </a:extLst>
          </p:cNvPr>
          <p:cNvSpPr>
            <a:spLocks noGrp="1"/>
          </p:cNvSpPr>
          <p:nvPr>
            <p:ph idx="1"/>
          </p:nvPr>
        </p:nvSpPr>
        <p:spPr/>
        <p:txBody>
          <a:bodyPr>
            <a:normAutofit fontScale="77500" lnSpcReduction="20000"/>
          </a:bodyPr>
          <a:lstStyle/>
          <a:p>
            <a:pPr>
              <a:lnSpc>
                <a:spcPct val="120000"/>
              </a:lnSpc>
            </a:pPr>
            <a:r>
              <a:rPr lang="zh-TW" altLang="en-US" dirty="0">
                <a:latin typeface="微軟正黑體" panose="020B0604030504040204" pitchFamily="34" charset="-120"/>
                <a:ea typeface="微軟正黑體" panose="020B0604030504040204" pitchFamily="34" charset="-120"/>
              </a:rPr>
              <a:t>臺北地方法院 </a:t>
            </a:r>
            <a:r>
              <a:rPr lang="en-US" altLang="zh-TW" dirty="0">
                <a:latin typeface="微軟正黑體" panose="020B0604030504040204" pitchFamily="34" charset="-120"/>
                <a:ea typeface="微軟正黑體" panose="020B0604030504040204" pitchFamily="34" charset="-120"/>
              </a:rPr>
              <a:t>111 </a:t>
            </a:r>
            <a:r>
              <a:rPr lang="zh-TW" altLang="en-US" dirty="0">
                <a:latin typeface="微軟正黑體" panose="020B0604030504040204" pitchFamily="34" charset="-120"/>
                <a:ea typeface="微軟正黑體" panose="020B0604030504040204" pitchFamily="34" charset="-120"/>
              </a:rPr>
              <a:t>年度簡字第 </a:t>
            </a:r>
            <a:r>
              <a:rPr lang="en-US" altLang="zh-TW" dirty="0">
                <a:latin typeface="微軟正黑體" panose="020B0604030504040204" pitchFamily="34" charset="-120"/>
                <a:ea typeface="微軟正黑體" panose="020B0604030504040204" pitchFamily="34" charset="-120"/>
              </a:rPr>
              <a:t>36 </a:t>
            </a:r>
            <a:r>
              <a:rPr lang="zh-TW" altLang="en-US" dirty="0">
                <a:latin typeface="微軟正黑體" panose="020B0604030504040204" pitchFamily="34" charset="-120"/>
                <a:ea typeface="微軟正黑體" panose="020B0604030504040204" pitchFamily="34" charset="-120"/>
              </a:rPr>
              <a:t>號判決</a:t>
            </a:r>
            <a:endParaRPr lang="en-US" altLang="zh-TW" dirty="0">
              <a:latin typeface="微軟正黑體" panose="020B0604030504040204" pitchFamily="34" charset="-120"/>
              <a:ea typeface="微軟正黑體" panose="020B0604030504040204" pitchFamily="34" charset="-120"/>
            </a:endParaRPr>
          </a:p>
          <a:p>
            <a:pPr>
              <a:lnSpc>
                <a:spcPct val="120000"/>
              </a:lnSpc>
            </a:pPr>
            <a:r>
              <a:rPr lang="zh-TW" altLang="en-US" dirty="0">
                <a:latin typeface="微軟正黑體" panose="020B0604030504040204" pitchFamily="34" charset="-120"/>
                <a:ea typeface="微軟正黑體" panose="020B0604030504040204" pitchFamily="34" charset="-120"/>
              </a:rPr>
              <a:t>至原告援引臺灣高等法院臺中分院</a:t>
            </a:r>
            <a:r>
              <a:rPr lang="en-US" altLang="zh-TW" dirty="0">
                <a:latin typeface="微軟正黑體" panose="020B0604030504040204" pitchFamily="34" charset="-120"/>
                <a:ea typeface="微軟正黑體" panose="020B0604030504040204" pitchFamily="34" charset="-120"/>
              </a:rPr>
              <a:t>108</a:t>
            </a:r>
            <a:r>
              <a:rPr lang="zh-TW" altLang="en-US" dirty="0">
                <a:latin typeface="微軟正黑體" panose="020B0604030504040204" pitchFamily="34" charset="-120"/>
                <a:ea typeface="微軟正黑體" panose="020B0604030504040204" pitchFamily="34" charset="-120"/>
              </a:rPr>
              <a:t>年度勞上字第</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號民事判決見解，主張為符合試用契約之本質、經濟目的及勞資雙方利益之保障，於約定有試用期間之契約，只要任一方之終止契約無濫用權利情形，即得任意終止契約，不受勞基法法定終止事由之限制，亦無勞基法第</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款解僱最後手段性原則之適用，本件原告與張君間確存有試用期之約定，自不受勞基法法定終止事由之限制等語。惟查，我國現行勞動法令對於「試用期」雖無明文規範，司法實務見解多認為，勞資雙方依工作特性，在不違背契約誠信原則下，得自由約定合理之試用期間。依行政院勞工委員會</a:t>
            </a:r>
            <a:r>
              <a:rPr lang="en-US" altLang="zh-TW" dirty="0">
                <a:latin typeface="微軟正黑體" panose="020B0604030504040204" pitchFamily="34" charset="-120"/>
                <a:ea typeface="微軟正黑體" panose="020B0604030504040204" pitchFamily="34" charset="-120"/>
              </a:rPr>
              <a:t>94</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日勞職業字第</a:t>
            </a:r>
            <a:r>
              <a:rPr lang="en-US" altLang="zh-TW" dirty="0">
                <a:latin typeface="微軟正黑體" panose="020B0604030504040204" pitchFamily="34" charset="-120"/>
                <a:ea typeface="微軟正黑體" panose="020B0604030504040204" pitchFamily="34" charset="-120"/>
              </a:rPr>
              <a:t>0940506194</a:t>
            </a:r>
            <a:r>
              <a:rPr lang="zh-TW" altLang="en-US" dirty="0">
                <a:latin typeface="微軟正黑體" panose="020B0604030504040204" pitchFamily="34" charset="-120"/>
                <a:ea typeface="微軟正黑體" panose="020B0604030504040204" pitchFamily="34" charset="-120"/>
              </a:rPr>
              <a:t>號函釋：「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」是上開函釋符合勞基法相關法令之解釋，並未違反法律保留原則，亦未逾越法律授權，本院自得加以援用，足認</a:t>
            </a:r>
            <a:r>
              <a:rPr lang="zh-TW" altLang="en-US" b="1" u="sng" dirty="0">
                <a:latin typeface="微軟正黑體" panose="020B0604030504040204" pitchFamily="34" charset="-120"/>
                <a:ea typeface="微軟正黑體" panose="020B0604030504040204" pitchFamily="34" charset="-120"/>
              </a:rPr>
              <a:t>雇主倘依勞基法第</a:t>
            </a:r>
            <a:r>
              <a:rPr lang="en-US" altLang="zh-TW" b="1" u="sng" dirty="0">
                <a:latin typeface="微軟正黑體" panose="020B0604030504040204" pitchFamily="34" charset="-120"/>
                <a:ea typeface="微軟正黑體" panose="020B0604030504040204" pitchFamily="34" charset="-120"/>
              </a:rPr>
              <a:t>11</a:t>
            </a:r>
            <a:r>
              <a:rPr lang="zh-TW" altLang="en-US" b="1" u="sng" dirty="0">
                <a:latin typeface="微軟正黑體" panose="020B0604030504040204" pitchFamily="34" charset="-120"/>
                <a:ea typeface="微軟正黑體" panose="020B0604030504040204" pitchFamily="34" charset="-120"/>
              </a:rPr>
              <a:t>條終止勞動契約時，自屬資遣，仍應依就服法第</a:t>
            </a:r>
            <a:r>
              <a:rPr lang="en-US" altLang="zh-TW" b="1" u="sng" dirty="0">
                <a:latin typeface="微軟正黑體" panose="020B0604030504040204" pitchFamily="34" charset="-120"/>
                <a:ea typeface="微軟正黑體" panose="020B0604030504040204" pitchFamily="34" charset="-120"/>
              </a:rPr>
              <a:t>33</a:t>
            </a:r>
            <a:r>
              <a:rPr lang="zh-TW" altLang="en-US" b="1" u="sng" dirty="0">
                <a:latin typeface="微軟正黑體" panose="020B0604030504040204" pitchFamily="34" charset="-120"/>
                <a:ea typeface="微軟正黑體" panose="020B0604030504040204" pitchFamily="34" charset="-120"/>
              </a:rPr>
              <a:t>條辦理資遣通報自明</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021600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最高法院 </a:t>
            </a:r>
            <a:r>
              <a:rPr lang="en-US" altLang="zh-TW" dirty="0"/>
              <a:t>109 </a:t>
            </a:r>
            <a:r>
              <a:rPr lang="zh-TW" altLang="en-US" dirty="0"/>
              <a:t>年度台上字第 </a:t>
            </a:r>
            <a:r>
              <a:rPr lang="en-US" altLang="zh-TW" dirty="0"/>
              <a:t>6 </a:t>
            </a:r>
            <a:r>
              <a:rPr lang="zh-TW" altLang="en-US" dirty="0"/>
              <a:t>號民事判決</a:t>
            </a:r>
          </a:p>
        </p:txBody>
      </p:sp>
      <p:sp>
        <p:nvSpPr>
          <p:cNvPr id="3" name="內容版面配置區 2"/>
          <p:cNvSpPr>
            <a:spLocks noGrp="1"/>
          </p:cNvSpPr>
          <p:nvPr>
            <p:ph idx="1"/>
          </p:nvPr>
        </p:nvSpPr>
        <p:spPr/>
        <p:txBody>
          <a:bodyPr>
            <a:normAutofit fontScale="85000" lnSpcReduction="20000"/>
          </a:bodyPr>
          <a:lstStyle/>
          <a:p>
            <a:pPr>
              <a:lnSpc>
                <a:spcPct val="120000"/>
              </a:lnSpc>
            </a:pPr>
            <a:r>
              <a:rPr lang="zh-TW" altLang="en-US" dirty="0">
                <a:latin typeface="微軟正黑體" panose="020B0604030504040204" pitchFamily="34" charset="-120"/>
                <a:ea typeface="微軟正黑體" panose="020B0604030504040204" pitchFamily="34" charset="-120"/>
              </a:rPr>
              <a:t>勞基法為民法有關僱傭關係規定之特別法，自應優先適用，且雇主與勞工所訂勞動契約，如違反勞基法之強行規定或禁止規定，依民法第</a:t>
            </a:r>
            <a:r>
              <a:rPr lang="en-US" altLang="zh-TW" dirty="0">
                <a:latin typeface="微軟正黑體" panose="020B0604030504040204" pitchFamily="34" charset="-120"/>
                <a:ea typeface="微軟正黑體" panose="020B0604030504040204" pitchFamily="34" charset="-120"/>
              </a:rPr>
              <a:t>71</a:t>
            </a:r>
            <a:r>
              <a:rPr lang="zh-TW" altLang="en-US" dirty="0">
                <a:latin typeface="微軟正黑體" panose="020B0604030504040204" pitchFamily="34" charset="-120"/>
                <a:ea typeface="微軟正黑體" panose="020B0604030504040204" pitchFamily="34" charset="-120"/>
              </a:rPr>
              <a:t>條規定，原則上應為無效。又</a:t>
            </a:r>
            <a:r>
              <a:rPr lang="zh-TW" altLang="en-US" b="1" u="sng" dirty="0">
                <a:latin typeface="微軟正黑體" panose="020B0604030504040204" pitchFamily="34" charset="-120"/>
                <a:ea typeface="微軟正黑體" panose="020B0604030504040204" pitchFamily="34" charset="-120"/>
              </a:rPr>
              <a:t>勞基法第</a:t>
            </a:r>
            <a:r>
              <a:rPr lang="en-US" altLang="zh-TW" b="1" u="sng" dirty="0">
                <a:latin typeface="微軟正黑體" panose="020B0604030504040204" pitchFamily="34" charset="-120"/>
                <a:ea typeface="微軟正黑體" panose="020B0604030504040204" pitchFamily="34" charset="-120"/>
              </a:rPr>
              <a:t>11</a:t>
            </a:r>
            <a:r>
              <a:rPr lang="zh-TW" altLang="en-US" b="1" u="sng" dirty="0">
                <a:latin typeface="微軟正黑體" panose="020B0604030504040204" pitchFamily="34" charset="-120"/>
                <a:ea typeface="微軟正黑體" panose="020B0604030504040204" pitchFamily="34" charset="-120"/>
              </a:rPr>
              <a:t>條明定雇主非有該條所定事由，不得預告勞工終止勞動契約，此為禁止規定，非可由勞、雇雙方以契約方式排除其適用。</a:t>
            </a:r>
            <a:r>
              <a:rPr lang="zh-TW" altLang="en-US" dirty="0">
                <a:latin typeface="微軟正黑體" panose="020B0604030504040204" pitchFamily="34" charset="-120"/>
                <a:ea typeface="微軟正黑體" panose="020B0604030504040204" pitchFamily="34" charset="-120"/>
              </a:rPr>
              <a:t>上訴人受僱於被上訴人，職等為執行副總裁，而兩造訂立之系爭僱傭契約第</a:t>
            </a:r>
            <a:r>
              <a:rPr lang="en-US" altLang="zh-TW" dirty="0">
                <a:latin typeface="微軟正黑體" panose="020B0604030504040204" pitchFamily="34" charset="-120"/>
                <a:ea typeface="微軟正黑體" panose="020B0604030504040204" pitchFamily="34" charset="-120"/>
              </a:rPr>
              <a:t>9.2</a:t>
            </a:r>
            <a:r>
              <a:rPr lang="zh-TW" altLang="en-US" dirty="0">
                <a:latin typeface="微軟正黑體" panose="020B0604030504040204" pitchFamily="34" charset="-120"/>
                <a:ea typeface="微軟正黑體" panose="020B0604030504040204" pitchFamily="34" charset="-120"/>
              </a:rPr>
              <a:t>條約定，兩造得隨時終止契約，任職</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年以上，職級為副總裁者，應於</a:t>
            </a:r>
            <a:r>
              <a:rPr lang="en-US" altLang="zh-TW" dirty="0">
                <a:latin typeface="微軟正黑體" panose="020B0604030504040204" pitchFamily="34" charset="-120"/>
                <a:ea typeface="微軟正黑體" panose="020B0604030504040204" pitchFamily="34" charset="-120"/>
              </a:rPr>
              <a:t>3 </a:t>
            </a:r>
            <a:r>
              <a:rPr lang="zh-TW" altLang="en-US" dirty="0">
                <a:latin typeface="微軟正黑體" panose="020B0604030504040204" pitchFamily="34" charset="-120"/>
                <a:ea typeface="微軟正黑體" panose="020B0604030504040204" pitchFamily="34" charset="-120"/>
              </a:rPr>
              <a:t>個月前通知，但被上訴人終止契約時，得以支付資遣費代替通知。倘兩造間法律關係應適用勞基法，而上開約定係排除勞基法第</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條規定之適用，且不利於上訴人，能否謂其約定為有效，而得拘束上訴人？非無再予研求之餘地。乃</a:t>
            </a:r>
            <a:r>
              <a:rPr lang="zh-TW" altLang="en-US" b="1" u="sng" dirty="0">
                <a:latin typeface="微軟正黑體" panose="020B0604030504040204" pitchFamily="34" charset="-120"/>
                <a:ea typeface="微軟正黑體" panose="020B0604030504040204" pitchFamily="34" charset="-120"/>
              </a:rPr>
              <a:t>原審未遑細究，遽謂依民法第</a:t>
            </a:r>
            <a:r>
              <a:rPr lang="en-US" altLang="zh-TW" b="1" u="sng" dirty="0">
                <a:latin typeface="微軟正黑體" panose="020B0604030504040204" pitchFamily="34" charset="-120"/>
                <a:ea typeface="微軟正黑體" panose="020B0604030504040204" pitchFamily="34" charset="-120"/>
              </a:rPr>
              <a:t>488 </a:t>
            </a:r>
            <a:r>
              <a:rPr lang="zh-TW" altLang="en-US" b="1" u="sng" dirty="0">
                <a:latin typeface="微軟正黑體" panose="020B0604030504040204" pitchFamily="34" charset="-120"/>
                <a:ea typeface="微軟正黑體" panose="020B0604030504040204" pitchFamily="34" charset="-120"/>
              </a:rPr>
              <a:t>條規定及契約自由原則，被上訴人得依該約定隨時終止系爭僱傭契約云云，已有可議</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00444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lnSpcReduction="10000"/>
          </a:bodyPr>
          <a:lstStyle/>
          <a:p>
            <a:pPr>
              <a:lnSpc>
                <a:spcPct val="120000"/>
              </a:lnSpc>
            </a:pPr>
            <a:r>
              <a:rPr lang="zh-TW" altLang="en-US" sz="1600" dirty="0">
                <a:latin typeface="微軟正黑體" panose="020B0604030504040204" pitchFamily="34" charset="-120"/>
                <a:ea typeface="微軟正黑體" panose="020B0604030504040204" pitchFamily="34" charset="-120"/>
              </a:rPr>
              <a:t>就業服務法第 </a:t>
            </a:r>
            <a:r>
              <a:rPr lang="en-US" altLang="zh-TW" sz="1600" dirty="0">
                <a:latin typeface="微軟正黑體" panose="020B0604030504040204" pitchFamily="34" charset="-120"/>
                <a:ea typeface="微軟正黑體" panose="020B0604030504040204" pitchFamily="34" charset="-120"/>
              </a:rPr>
              <a:t>5 </a:t>
            </a:r>
            <a:r>
              <a:rPr lang="zh-TW" altLang="en-US" sz="1600" dirty="0">
                <a:latin typeface="微軟正黑體" panose="020B0604030504040204" pitchFamily="34" charset="-120"/>
                <a:ea typeface="微軟正黑體" panose="020B0604030504040204" pitchFamily="34" charset="-120"/>
              </a:rPr>
              <a:t>條</a:t>
            </a:r>
          </a:p>
          <a:p>
            <a:pPr>
              <a:lnSpc>
                <a:spcPct val="120000"/>
              </a:lnSpc>
            </a:pPr>
            <a:r>
              <a:rPr lang="zh-TW" altLang="en-US" sz="1600" dirty="0">
                <a:latin typeface="微軟正黑體" panose="020B0604030504040204" pitchFamily="34" charset="-120"/>
                <a:ea typeface="微軟正黑體" panose="020B0604030504040204" pitchFamily="34" charset="-120"/>
              </a:rPr>
              <a:t>為保障國民就業機會平等，雇主對求職人或所僱用員工，不得以種族、階級、語言、思想、宗教、黨派、籍貫、出生地、性別、性傾向、年齡、婚姻、容貌、五官、身心障礙、星座、血型或以往工會會員身分為由，予以歧視；其他法律有明文規定者，從其規定。</a:t>
            </a:r>
          </a:p>
          <a:p>
            <a:pPr>
              <a:lnSpc>
                <a:spcPct val="120000"/>
              </a:lnSpc>
            </a:pPr>
            <a:r>
              <a:rPr lang="zh-TW" altLang="en-US" sz="1600" dirty="0">
                <a:latin typeface="微軟正黑體" panose="020B0604030504040204" pitchFamily="34" charset="-120"/>
                <a:ea typeface="微軟正黑體" panose="020B0604030504040204" pitchFamily="34" charset="-120"/>
              </a:rPr>
              <a:t>雇主招募或僱用員工，不得有下列情事：</a:t>
            </a:r>
          </a:p>
          <a:p>
            <a:pPr>
              <a:lnSpc>
                <a:spcPct val="120000"/>
              </a:lnSpc>
            </a:pPr>
            <a:r>
              <a:rPr lang="zh-TW" altLang="en-US" sz="1600" dirty="0">
                <a:latin typeface="微軟正黑體" panose="020B0604030504040204" pitchFamily="34" charset="-120"/>
                <a:ea typeface="微軟正黑體" panose="020B0604030504040204" pitchFamily="34" charset="-120"/>
              </a:rPr>
              <a:t>一、為不實之廣告或揭示。</a:t>
            </a:r>
          </a:p>
          <a:p>
            <a:pPr>
              <a:lnSpc>
                <a:spcPct val="120000"/>
              </a:lnSpc>
            </a:pPr>
            <a:r>
              <a:rPr lang="zh-TW" altLang="en-US" sz="1600" dirty="0">
                <a:latin typeface="微軟正黑體" panose="020B0604030504040204" pitchFamily="34" charset="-120"/>
                <a:ea typeface="微軟正黑體" panose="020B0604030504040204" pitchFamily="34" charset="-120"/>
              </a:rPr>
              <a:t>二、違反求職人或員工之意思，留置其國民身分證、工作憑證或其他證明文件，或要求提供非屬就業所需之隱私資料。</a:t>
            </a:r>
          </a:p>
          <a:p>
            <a:pPr>
              <a:lnSpc>
                <a:spcPct val="120000"/>
              </a:lnSpc>
            </a:pPr>
            <a:r>
              <a:rPr lang="zh-TW" altLang="en-US" sz="1600" dirty="0">
                <a:solidFill>
                  <a:srgbClr val="FF0000"/>
                </a:solidFill>
                <a:latin typeface="微軟正黑體" panose="020B0604030504040204" pitchFamily="34" charset="-120"/>
                <a:ea typeface="微軟正黑體" panose="020B0604030504040204" pitchFamily="34" charset="-120"/>
              </a:rPr>
              <a:t>三、扣留求職人或員工財物或收取保證金。</a:t>
            </a:r>
          </a:p>
          <a:p>
            <a:pPr>
              <a:lnSpc>
                <a:spcPct val="120000"/>
              </a:lnSpc>
            </a:pPr>
            <a:r>
              <a:rPr lang="zh-TW" altLang="en-US" sz="1600" dirty="0">
                <a:latin typeface="微軟正黑體" panose="020B0604030504040204" pitchFamily="34" charset="-120"/>
                <a:ea typeface="微軟正黑體" panose="020B0604030504040204" pitchFamily="34" charset="-120"/>
              </a:rPr>
              <a:t>四、指派求職人或員工從事違背公共秩序或善良風俗之工作。</a:t>
            </a:r>
          </a:p>
          <a:p>
            <a:pPr>
              <a:lnSpc>
                <a:spcPct val="120000"/>
              </a:lnSpc>
            </a:pPr>
            <a:r>
              <a:rPr lang="zh-TW" altLang="en-US" sz="1600" dirty="0">
                <a:latin typeface="微軟正黑體" panose="020B0604030504040204" pitchFamily="34" charset="-120"/>
                <a:ea typeface="微軟正黑體" panose="020B0604030504040204" pitchFamily="34" charset="-120"/>
              </a:rPr>
              <a:t>五、辦理聘僱外國人之申請許可、招募、引進或管理事項，提供不實資料或健康檢查檢體。</a:t>
            </a:r>
          </a:p>
          <a:p>
            <a:pPr>
              <a:lnSpc>
                <a:spcPct val="120000"/>
              </a:lnSpc>
            </a:pPr>
            <a:r>
              <a:rPr lang="zh-TW" altLang="en-US" sz="1600" dirty="0">
                <a:latin typeface="微軟正黑體" panose="020B0604030504040204" pitchFamily="34" charset="-120"/>
                <a:ea typeface="微軟正黑體" panose="020B0604030504040204" pitchFamily="34" charset="-120"/>
              </a:rPr>
              <a:t>六、提供職缺之經常性薪資未達新臺幣四萬元而未公開揭示或告知其薪資範圍。</a:t>
            </a:r>
          </a:p>
        </p:txBody>
      </p:sp>
    </p:spTree>
    <p:extLst>
      <p:ext uri="{BB962C8B-B14F-4D97-AF65-F5344CB8AC3E}">
        <p14:creationId xmlns:p14="http://schemas.microsoft.com/office/powerpoint/2010/main" val="888180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臺灣高等法院 </a:t>
            </a:r>
            <a:r>
              <a:rPr lang="en-US" altLang="zh-TW" dirty="0"/>
              <a:t>108 </a:t>
            </a:r>
            <a:r>
              <a:rPr lang="zh-TW" altLang="en-US" dirty="0"/>
              <a:t>年度上易字第 </a:t>
            </a:r>
            <a:r>
              <a:rPr lang="en-US" altLang="zh-TW" dirty="0"/>
              <a:t>91 </a:t>
            </a:r>
            <a:r>
              <a:rPr lang="zh-TW" altLang="en-US" dirty="0"/>
              <a:t>號民事判決</a:t>
            </a:r>
          </a:p>
        </p:txBody>
      </p:sp>
      <p:sp>
        <p:nvSpPr>
          <p:cNvPr id="3" name="內容版面配置區 2"/>
          <p:cNvSpPr>
            <a:spLocks noGrp="1"/>
          </p:cNvSpPr>
          <p:nvPr>
            <p:ph idx="1"/>
          </p:nvPr>
        </p:nvSpPr>
        <p:spPr/>
        <p:txBody>
          <a:bodyPr>
            <a:normAutofit fontScale="77500" lnSpcReduction="20000"/>
          </a:bodyPr>
          <a:lstStyle/>
          <a:p>
            <a:pPr>
              <a:lnSpc>
                <a:spcPct val="120000"/>
              </a:lnSpc>
            </a:pPr>
            <a:r>
              <a:rPr lang="zh-TW" altLang="en-US" dirty="0">
                <a:latin typeface="微軟正黑體" panose="020B0604030504040204" pitchFamily="34" charset="-120"/>
                <a:ea typeface="微軟正黑體" panose="020B0604030504040204" pitchFamily="34" charset="-120"/>
              </a:rPr>
              <a:t> ⒉系爭錄取協議書第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條關於履約保證金之約定，是否無效？</a:t>
            </a:r>
          </a:p>
          <a:p>
            <a:pPr>
              <a:lnSpc>
                <a:spcPct val="120000"/>
              </a:lnSpc>
            </a:pPr>
            <a:r>
              <a:rPr lang="zh-TW" altLang="en-US" dirty="0">
                <a:latin typeface="微軟正黑體" panose="020B0604030504040204" pitchFamily="34" charset="-120"/>
                <a:ea typeface="微軟正黑體" panose="020B0604030504040204" pitchFamily="34" charset="-120"/>
              </a:rPr>
              <a:t>按法律行為，違反強制或禁止規定者，無效。但其規定不以之為無效者，不在此限，民法第</a:t>
            </a:r>
            <a:r>
              <a:rPr lang="en-US" altLang="zh-TW" dirty="0">
                <a:latin typeface="微軟正黑體" panose="020B0604030504040204" pitchFamily="34" charset="-120"/>
                <a:ea typeface="微軟正黑體" panose="020B0604030504040204" pitchFamily="34" charset="-120"/>
              </a:rPr>
              <a:t>71</a:t>
            </a:r>
            <a:r>
              <a:rPr lang="zh-TW" altLang="en-US" dirty="0">
                <a:latin typeface="微軟正黑體" panose="020B0604030504040204" pitchFamily="34" charset="-120"/>
                <a:ea typeface="微軟正黑體" panose="020B0604030504040204" pitchFamily="34" charset="-120"/>
              </a:rPr>
              <a:t>條定有明文。次按雇主招募或僱用員工，不得有下列情事：</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三扣留求職人或員工財物或收取保證金，就業服務法第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款亦定有明文，核其立法意旨係為</a:t>
            </a:r>
            <a:r>
              <a:rPr lang="zh-TW" altLang="en-US" b="1" u="sng" dirty="0">
                <a:latin typeface="微軟正黑體" panose="020B0604030504040204" pitchFamily="34" charset="-120"/>
                <a:ea typeface="微軟正黑體" panose="020B0604030504040204" pitchFamily="34" charset="-120"/>
              </a:rPr>
              <a:t>避免雇主利用求職人欲獲取工作機會之弱勢地位，反使求職人受財產損失之不公平，而有礙國民就業之保障等情，是若有違反，自屬民法第</a:t>
            </a:r>
            <a:r>
              <a:rPr lang="en-US" altLang="zh-TW" b="1" u="sng" dirty="0">
                <a:latin typeface="微軟正黑體" panose="020B0604030504040204" pitchFamily="34" charset="-120"/>
                <a:ea typeface="微軟正黑體" panose="020B0604030504040204" pitchFamily="34" charset="-120"/>
              </a:rPr>
              <a:t>71</a:t>
            </a:r>
            <a:r>
              <a:rPr lang="zh-TW" altLang="en-US" b="1" u="sng" dirty="0">
                <a:latin typeface="微軟正黑體" panose="020B0604030504040204" pitchFamily="34" charset="-120"/>
                <a:ea typeface="微軟正黑體" panose="020B0604030504040204" pitchFamily="34" charset="-120"/>
              </a:rPr>
              <a:t>條規定之無效情形</a:t>
            </a:r>
            <a:r>
              <a:rPr lang="zh-TW" altLang="en-US" dirty="0">
                <a:latin typeface="微軟正黑體" panose="020B0604030504040204" pitchFamily="34" charset="-120"/>
                <a:ea typeface="微軟正黑體" panose="020B0604030504040204" pitchFamily="34" charset="-120"/>
              </a:rPr>
              <a:t>。查上訴人雖主張該條規定僅限於不得收取現金，與兩造約定提供本票之情形不同云云，惟</a:t>
            </a:r>
            <a:r>
              <a:rPr lang="zh-TW" altLang="en-US" b="1" u="sng" dirty="0">
                <a:latin typeface="微軟正黑體" panose="020B0604030504040204" pitchFamily="34" charset="-120"/>
                <a:ea typeface="微軟正黑體" panose="020B0604030504040204" pitchFamily="34" charset="-120"/>
              </a:rPr>
              <a:t>解釋上凡為供擔保聘僱契約用途之金錢或與金錢相同評價之代替物均應屬之</a:t>
            </a:r>
            <a:r>
              <a:rPr lang="zh-TW" altLang="en-US" dirty="0">
                <a:latin typeface="微軟正黑體" panose="020B0604030504040204" pitchFamily="34" charset="-120"/>
                <a:ea typeface="微軟正黑體" panose="020B0604030504040204" pitchFamily="34" charset="-120"/>
              </a:rPr>
              <a:t>，始符合就業服務法第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款規定之立法目的。是系爭錄取協議書第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條關於由被上訴人簽發交付面額</a:t>
            </a:r>
            <a:r>
              <a:rPr lang="en-US" altLang="zh-TW" dirty="0">
                <a:latin typeface="微軟正黑體" panose="020B0604030504040204" pitchFamily="34" charset="-120"/>
                <a:ea typeface="微軟正黑體" panose="020B0604030504040204" pitchFamily="34" charset="-120"/>
              </a:rPr>
              <a:t>60</a:t>
            </a:r>
            <a:r>
              <a:rPr lang="zh-TW" altLang="en-US" dirty="0">
                <a:latin typeface="微軟正黑體" panose="020B0604030504040204" pitchFamily="34" charset="-120"/>
                <a:ea typeface="微軟正黑體" panose="020B0604030504040204" pitchFamily="34" charset="-120"/>
              </a:rPr>
              <a:t>萬元本票之約定，形同上訴人趁被上訴人謀職之需，</a:t>
            </a:r>
            <a:r>
              <a:rPr lang="zh-TW" altLang="en-US" b="1" u="sng" dirty="0">
                <a:latin typeface="微軟正黑體" panose="020B0604030504040204" pitchFamily="34" charset="-120"/>
                <a:ea typeface="微軟正黑體" panose="020B0604030504040204" pitchFamily="34" charset="-120"/>
              </a:rPr>
              <a:t>要求其提出本票為擔保，實與收取保證金之行為無異</a:t>
            </a:r>
            <a:r>
              <a:rPr lang="zh-TW" altLang="en-US" dirty="0">
                <a:latin typeface="微軟正黑體" panose="020B0604030504040204" pitchFamily="34" charset="-120"/>
                <a:ea typeface="微軟正黑體" panose="020B0604030504040204" pitchFamily="34" charset="-120"/>
              </a:rPr>
              <a:t>，顯違反就業服務法第</a:t>
            </a:r>
            <a:r>
              <a:rPr lang="en-US" altLang="zh-TW" dirty="0">
                <a:latin typeface="微軟正黑體" panose="020B0604030504040204" pitchFamily="34" charset="-120"/>
                <a:ea typeface="微軟正黑體" panose="020B0604030504040204" pitchFamily="34" charset="-120"/>
              </a:rPr>
              <a:t>5</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款規定，揆諸前開說明，應屬無效之約定。</a:t>
            </a:r>
          </a:p>
        </p:txBody>
      </p:sp>
    </p:spTree>
    <p:extLst>
      <p:ext uri="{BB962C8B-B14F-4D97-AF65-F5344CB8AC3E}">
        <p14:creationId xmlns:p14="http://schemas.microsoft.com/office/powerpoint/2010/main" val="3577112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基本工資</a:t>
            </a:r>
          </a:p>
        </p:txBody>
      </p:sp>
      <p:sp>
        <p:nvSpPr>
          <p:cNvPr id="3" name="內容版面配置區 2"/>
          <p:cNvSpPr>
            <a:spLocks noGrp="1"/>
          </p:cNvSpPr>
          <p:nvPr>
            <p:ph idx="1"/>
          </p:nvPr>
        </p:nvSpPr>
        <p:spPr/>
        <p:txBody>
          <a:bodyPr/>
          <a:lstStyle/>
          <a:p>
            <a:r>
              <a:rPr lang="zh-TW" altLang="en-US" dirty="0"/>
              <a:t>勞動基準法第 </a:t>
            </a:r>
            <a:r>
              <a:rPr lang="en-US" altLang="zh-TW" dirty="0"/>
              <a:t>21 </a:t>
            </a:r>
            <a:r>
              <a:rPr lang="zh-TW" altLang="en-US" dirty="0"/>
              <a:t>條</a:t>
            </a:r>
          </a:p>
          <a:p>
            <a:r>
              <a:rPr lang="zh-TW" altLang="en-US" dirty="0"/>
              <a:t>工資由勞雇雙方議定之。</a:t>
            </a:r>
            <a:r>
              <a:rPr lang="zh-TW" altLang="en-US" dirty="0">
                <a:solidFill>
                  <a:srgbClr val="FF0000"/>
                </a:solidFill>
              </a:rPr>
              <a:t>但不得低於基本工資。</a:t>
            </a:r>
          </a:p>
          <a:p>
            <a:r>
              <a:rPr lang="zh-TW" altLang="en-US" dirty="0"/>
              <a:t>前項基本工資，由中央主管機關設基本工資審議委員會擬訂後，報請行政院核定之。</a:t>
            </a:r>
          </a:p>
          <a:p>
            <a:r>
              <a:rPr lang="zh-TW" altLang="en-US" dirty="0"/>
              <a:t>前項基本工資審議委員會之組織及其審議程序等事項，由中央主管機關另以辦法定之。</a:t>
            </a:r>
          </a:p>
        </p:txBody>
      </p:sp>
    </p:spTree>
    <p:extLst>
      <p:ext uri="{BB962C8B-B14F-4D97-AF65-F5344CB8AC3E}">
        <p14:creationId xmlns:p14="http://schemas.microsoft.com/office/powerpoint/2010/main" val="1093747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755913-A901-3384-7EED-6BE7BB327A6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40C06AE-5014-70B1-0A4A-2A66321DDCC4}"/>
              </a:ext>
            </a:extLst>
          </p:cNvPr>
          <p:cNvSpPr>
            <a:spLocks noGrp="1"/>
          </p:cNvSpPr>
          <p:nvPr>
            <p:ph idx="1"/>
          </p:nvPr>
        </p:nvSpPr>
        <p:spPr/>
        <p:txBody>
          <a:bodyPr/>
          <a:lstStyle/>
          <a:p>
            <a:r>
              <a:rPr lang="zh-TW" altLang="en-US" dirty="0">
                <a:latin typeface="微軟正黑體" panose="020B0604030504040204" pitchFamily="34" charset="-120"/>
                <a:ea typeface="微軟正黑體" panose="020B0604030504040204" pitchFamily="34" charset="-120"/>
              </a:rPr>
              <a:t>臺灣高等法院 高雄分院 </a:t>
            </a:r>
            <a:r>
              <a:rPr lang="en-US" altLang="zh-TW" dirty="0">
                <a:latin typeface="微軟正黑體" panose="020B0604030504040204" pitchFamily="34" charset="-120"/>
                <a:ea typeface="微軟正黑體" panose="020B0604030504040204" pitchFamily="34" charset="-120"/>
              </a:rPr>
              <a:t>112 </a:t>
            </a:r>
            <a:r>
              <a:rPr lang="zh-TW" altLang="en-US" dirty="0">
                <a:latin typeface="微軟正黑體" panose="020B0604030504040204" pitchFamily="34" charset="-120"/>
                <a:ea typeface="微軟正黑體" panose="020B0604030504040204" pitchFamily="34" charset="-120"/>
              </a:rPr>
              <a:t>年度勞上字第 </a:t>
            </a:r>
            <a:r>
              <a:rPr lang="en-US" altLang="zh-TW" dirty="0">
                <a:latin typeface="微軟正黑體" panose="020B0604030504040204" pitchFamily="34" charset="-120"/>
                <a:ea typeface="微軟正黑體" panose="020B0604030504040204" pitchFamily="34" charset="-120"/>
              </a:rPr>
              <a:t>1 </a:t>
            </a:r>
            <a:r>
              <a:rPr lang="zh-TW" altLang="en-US" dirty="0">
                <a:latin typeface="微軟正黑體" panose="020B0604030504040204" pitchFamily="34" charset="-120"/>
                <a:ea typeface="微軟正黑體" panose="020B0604030504040204" pitchFamily="34" charset="-120"/>
              </a:rPr>
              <a:t>號民事判決</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勞動契約所訂之各項勞動條件，包含工資，雖得由勞雇雙方自行議定，惟勞雇雙方於勞動契約存續期間合意議定之勞工每月工資數額，不得低於勞基法所定之基本工資，否則即屬違反勞基法所定強制規範，</a:t>
            </a:r>
            <a:r>
              <a:rPr lang="zh-TW" altLang="en-US" b="1" u="sng" dirty="0">
                <a:latin typeface="微軟正黑體" panose="020B0604030504040204" pitchFamily="34" charset="-120"/>
                <a:ea typeface="微軟正黑體" panose="020B0604030504040204" pitchFamily="34" charset="-120"/>
              </a:rPr>
              <a:t>縱經勞雇雙方合意而為約定，該約定仍屬無效</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54358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fontScale="92500" lnSpcReduction="20000"/>
          </a:bodyPr>
          <a:lstStyle/>
          <a:p>
            <a:pPr>
              <a:lnSpc>
                <a:spcPct val="120000"/>
              </a:lnSpc>
            </a:pPr>
            <a:r>
              <a:rPr lang="zh-TW" altLang="en-US" dirty="0"/>
              <a:t>臺灣高等法院 </a:t>
            </a:r>
            <a:r>
              <a:rPr lang="en-US" altLang="zh-TW" dirty="0"/>
              <a:t>109 </a:t>
            </a:r>
            <a:r>
              <a:rPr lang="zh-TW" altLang="en-US" dirty="0"/>
              <a:t>年度勞上易字第 </a:t>
            </a:r>
            <a:r>
              <a:rPr lang="en-US" altLang="zh-TW" dirty="0"/>
              <a:t>131 </a:t>
            </a:r>
            <a:r>
              <a:rPr lang="zh-TW" altLang="en-US" dirty="0"/>
              <a:t>號民事判決</a:t>
            </a:r>
          </a:p>
          <a:p>
            <a:pPr>
              <a:lnSpc>
                <a:spcPct val="120000"/>
              </a:lnSpc>
            </a:pPr>
            <a:r>
              <a:rPr lang="zh-TW" altLang="en-US" dirty="0">
                <a:latin typeface="微軟正黑體" panose="020B0604030504040204" pitchFamily="34" charset="-120"/>
                <a:ea typeface="微軟正黑體" panose="020B0604030504040204" pitchFamily="34" charset="-120"/>
              </a:rPr>
              <a:t>⒈按勞基法第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條規定：「為規定勞動條件最低標準，保障勞工權益，加強勞雇關係，促進社會與經濟發展，特制定本法；本法未規定者，適用其他法律之規定。雇主與勞工所訂勞動條件，不得低於本法所定之最低標準。」是勞基法為民法有關僱傭關係規定之特別法，應優先適用。次按工資由勞雇雙方議定之，但不得低於基本工資，勞基法第</a:t>
            </a:r>
            <a:r>
              <a:rPr lang="en-US" altLang="zh-TW" dirty="0">
                <a:latin typeface="微軟正黑體" panose="020B0604030504040204" pitchFamily="34" charset="-120"/>
                <a:ea typeface="微軟正黑體" panose="020B0604030504040204" pitchFamily="34" charset="-120"/>
              </a:rPr>
              <a:t>21</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項定有明文。又勞基法之立法目的在於保障勞工權益，加強勞雇關係，促進社會與經濟發展，而為勞動條件最低標準之規定。是勞雇雙方約定之工資，如未低於基本工資，雙方均應受其拘束，</a:t>
            </a:r>
            <a:r>
              <a:rPr lang="zh-TW" altLang="en-US" b="1" u="sng" dirty="0">
                <a:latin typeface="微軟正黑體" panose="020B0604030504040204" pitchFamily="34" charset="-120"/>
                <a:ea typeface="微軟正黑體" panose="020B0604030504040204" pitchFamily="34" charset="-120"/>
              </a:rPr>
              <a:t>惟如約定之工資低於基本工資，勞工自得就不足部分請求雇主給付。</a:t>
            </a:r>
          </a:p>
        </p:txBody>
      </p:sp>
    </p:spTree>
    <p:extLst>
      <p:ext uri="{BB962C8B-B14F-4D97-AF65-F5344CB8AC3E}">
        <p14:creationId xmlns:p14="http://schemas.microsoft.com/office/powerpoint/2010/main" val="124724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勞動基準法第</a:t>
            </a:r>
            <a:r>
              <a:rPr lang="en-US" altLang="zh-TW" dirty="0"/>
              <a:t>2</a:t>
            </a:r>
            <a:r>
              <a:rPr lang="zh-TW" altLang="en-US" dirty="0"/>
              <a:t>條</a:t>
            </a:r>
            <a:endParaRPr lang="en-US" altLang="zh-TW" dirty="0"/>
          </a:p>
          <a:p>
            <a:r>
              <a:rPr lang="zh-TW" altLang="en-US" dirty="0"/>
              <a:t>本法用詞，定義如下：</a:t>
            </a:r>
          </a:p>
          <a:p>
            <a:r>
              <a:rPr lang="zh-TW" altLang="en-US" dirty="0"/>
              <a:t>三、工資：指勞工因工作而獲得之報酬；包括工資、薪金及按</a:t>
            </a:r>
            <a:r>
              <a:rPr lang="zh-TW" altLang="en-US" dirty="0">
                <a:solidFill>
                  <a:srgbClr val="FF0000"/>
                </a:solidFill>
              </a:rPr>
              <a:t>計時</a:t>
            </a:r>
            <a:r>
              <a:rPr lang="zh-TW" altLang="en-US" dirty="0"/>
              <a:t>、</a:t>
            </a:r>
            <a:r>
              <a:rPr lang="zh-TW" altLang="en-US" dirty="0">
                <a:solidFill>
                  <a:srgbClr val="FF0000"/>
                </a:solidFill>
              </a:rPr>
              <a:t>計日</a:t>
            </a:r>
            <a:r>
              <a:rPr lang="zh-TW" altLang="en-US" dirty="0"/>
              <a:t>、</a:t>
            </a:r>
            <a:r>
              <a:rPr lang="zh-TW" altLang="en-US" dirty="0">
                <a:solidFill>
                  <a:srgbClr val="FF0000"/>
                </a:solidFill>
              </a:rPr>
              <a:t>計月</a:t>
            </a:r>
            <a:r>
              <a:rPr lang="zh-TW" altLang="en-US" dirty="0"/>
              <a:t>、</a:t>
            </a:r>
            <a:r>
              <a:rPr lang="zh-TW" altLang="en-US" dirty="0">
                <a:solidFill>
                  <a:srgbClr val="FF0000"/>
                </a:solidFill>
              </a:rPr>
              <a:t>計件</a:t>
            </a:r>
            <a:r>
              <a:rPr lang="zh-TW" altLang="en-US" dirty="0"/>
              <a:t>以現金或實物等方式給付之獎金、津貼及其他任何名義之經常性給與均屬之。</a:t>
            </a:r>
          </a:p>
        </p:txBody>
      </p:sp>
    </p:spTree>
    <p:extLst>
      <p:ext uri="{BB962C8B-B14F-4D97-AF65-F5344CB8AC3E}">
        <p14:creationId xmlns:p14="http://schemas.microsoft.com/office/powerpoint/2010/main" val="378552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270DD70-F8E7-E843-707A-8DFADD2C5D26}"/>
              </a:ext>
            </a:extLst>
          </p:cNvPr>
          <p:cNvSpPr>
            <a:spLocks noGrp="1"/>
          </p:cNvSpPr>
          <p:nvPr>
            <p:ph type="title"/>
          </p:nvPr>
        </p:nvSpPr>
        <p:spPr/>
        <p:txBody>
          <a:bodyPr/>
          <a:lstStyle/>
          <a:p>
            <a:endParaRPr lang="zh-TW" altLang="en-US" dirty="0"/>
          </a:p>
        </p:txBody>
      </p:sp>
      <p:pic>
        <p:nvPicPr>
          <p:cNvPr id="7" name="內容版面配置區 6">
            <a:extLst>
              <a:ext uri="{FF2B5EF4-FFF2-40B4-BE49-F238E27FC236}">
                <a16:creationId xmlns:a16="http://schemas.microsoft.com/office/drawing/2014/main" id="{A12E2112-B9C6-3CFB-A91B-3A8AECA5D0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4960" y="1104181"/>
            <a:ext cx="7618496" cy="5245776"/>
          </a:xfrm>
        </p:spPr>
      </p:pic>
    </p:spTree>
    <p:extLst>
      <p:ext uri="{BB962C8B-B14F-4D97-AF65-F5344CB8AC3E}">
        <p14:creationId xmlns:p14="http://schemas.microsoft.com/office/powerpoint/2010/main" val="2767244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r>
              <a:rPr lang="zh-TW" altLang="en-US" dirty="0"/>
              <a:t>行政院勞工委員（現改制為勞動部）</a:t>
            </a:r>
            <a:r>
              <a:rPr lang="en-US" altLang="zh-TW" dirty="0"/>
              <a:t>101</a:t>
            </a:r>
            <a:r>
              <a:rPr lang="zh-TW" altLang="en-US" dirty="0"/>
              <a:t>年</a:t>
            </a:r>
            <a:r>
              <a:rPr lang="en-US" altLang="zh-TW" dirty="0"/>
              <a:t>11</a:t>
            </a:r>
            <a:r>
              <a:rPr lang="zh-TW" altLang="en-US" dirty="0"/>
              <a:t>月</a:t>
            </a:r>
            <a:r>
              <a:rPr lang="en-US" altLang="zh-TW" dirty="0"/>
              <a:t>06</a:t>
            </a:r>
            <a:r>
              <a:rPr lang="zh-TW" altLang="en-US" dirty="0"/>
              <a:t>日勞動</a:t>
            </a:r>
            <a:r>
              <a:rPr lang="en-US" altLang="zh-TW" dirty="0"/>
              <a:t>2</a:t>
            </a:r>
            <a:r>
              <a:rPr lang="zh-TW" altLang="en-US" dirty="0"/>
              <a:t>字第</a:t>
            </a:r>
            <a:r>
              <a:rPr lang="en-US" altLang="zh-TW" dirty="0"/>
              <a:t>1010132874</a:t>
            </a:r>
            <a:r>
              <a:rPr lang="zh-TW" altLang="en-US" dirty="0"/>
              <a:t>號令函釋：</a:t>
            </a:r>
            <a:endParaRPr lang="en-US" altLang="zh-TW" dirty="0"/>
          </a:p>
          <a:p>
            <a:r>
              <a:rPr lang="zh-TW" altLang="en-US" dirty="0"/>
              <a:t>「按日計酬者約定之日薪，</a:t>
            </a:r>
            <a:r>
              <a:rPr lang="zh-TW" altLang="en-US" b="1" u="sng" dirty="0"/>
              <a:t>於法定正常工作時間內，仍不得低於每小時基本工資之數額乘以工作時數之金額</a:t>
            </a:r>
            <a:r>
              <a:rPr lang="zh-TW" altLang="en-US" dirty="0"/>
              <a:t>。</a:t>
            </a:r>
          </a:p>
        </p:txBody>
      </p:sp>
    </p:spTree>
    <p:extLst>
      <p:ext uri="{BB962C8B-B14F-4D97-AF65-F5344CB8AC3E}">
        <p14:creationId xmlns:p14="http://schemas.microsoft.com/office/powerpoint/2010/main" val="414079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E5B7C1-8186-7A34-6C1C-EF2C1072E3DC}"/>
              </a:ext>
            </a:extLst>
          </p:cNvPr>
          <p:cNvSpPr>
            <a:spLocks noGrp="1"/>
          </p:cNvSpPr>
          <p:nvPr>
            <p:ph type="title"/>
          </p:nvPr>
        </p:nvSpPr>
        <p:spPr/>
        <p:txBody>
          <a:bodyPr/>
          <a:lstStyle/>
          <a:p>
            <a:r>
              <a:rPr lang="zh-TW" altLang="en-US" dirty="0"/>
              <a:t>得否約定試用期</a:t>
            </a:r>
          </a:p>
        </p:txBody>
      </p:sp>
      <p:sp>
        <p:nvSpPr>
          <p:cNvPr id="3" name="內容版面配置區 2">
            <a:extLst>
              <a:ext uri="{FF2B5EF4-FFF2-40B4-BE49-F238E27FC236}">
                <a16:creationId xmlns:a16="http://schemas.microsoft.com/office/drawing/2014/main" id="{B7A2CD32-EA77-C325-21D6-AF575C0059DD}"/>
              </a:ext>
            </a:extLst>
          </p:cNvPr>
          <p:cNvSpPr>
            <a:spLocks noGrp="1"/>
          </p:cNvSpPr>
          <p:nvPr>
            <p:ph idx="1"/>
          </p:nvPr>
        </p:nvSpPr>
        <p:spPr/>
        <p:txBody>
          <a:bodyPr>
            <a:normAutofit fontScale="92500" lnSpcReduction="20000"/>
          </a:bodyPr>
          <a:lstStyle/>
          <a:p>
            <a:pPr>
              <a:lnSpc>
                <a:spcPct val="110000"/>
              </a:lnSpc>
            </a:pPr>
            <a:r>
              <a:rPr lang="zh-TW" altLang="en-US" dirty="0">
                <a:latin typeface="微軟正黑體" panose="020B0604030504040204" pitchFamily="34" charset="-120"/>
                <a:ea typeface="微軟正黑體" panose="020B0604030504040204" pitchFamily="34" charset="-120"/>
              </a:rPr>
              <a:t>臺灣高等法院</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年度勞上字第</a:t>
            </a:r>
            <a:r>
              <a:rPr lang="en-US" altLang="zh-TW" dirty="0">
                <a:latin typeface="微軟正黑體" panose="020B0604030504040204" pitchFamily="34" charset="-120"/>
                <a:ea typeface="微軟正黑體" panose="020B0604030504040204" pitchFamily="34" charset="-120"/>
              </a:rPr>
              <a:t>117</a:t>
            </a:r>
            <a:r>
              <a:rPr lang="zh-TW" altLang="en-US" dirty="0">
                <a:latin typeface="微軟正黑體" panose="020B0604030504040204" pitchFamily="34" charset="-120"/>
                <a:ea typeface="微軟正黑體" panose="020B0604030504040204" pitchFamily="34" charset="-120"/>
              </a:rPr>
              <a:t>號判決</a:t>
            </a:r>
            <a:endParaRPr lang="en-US" altLang="zh-TW" dirty="0">
              <a:latin typeface="微軟正黑體" panose="020B0604030504040204" pitchFamily="34" charset="-120"/>
              <a:ea typeface="微軟正黑體" panose="020B0604030504040204" pitchFamily="34" charset="-120"/>
            </a:endParaRPr>
          </a:p>
          <a:p>
            <a:pPr>
              <a:lnSpc>
                <a:spcPct val="110000"/>
              </a:lnSpc>
            </a:pPr>
            <a:r>
              <a:rPr lang="zh-TW" altLang="en-US" dirty="0">
                <a:latin typeface="微軟正黑體" panose="020B0604030504040204" pitchFamily="34" charset="-120"/>
                <a:ea typeface="微軟正黑體" panose="020B0604030504040204" pitchFamily="34" charset="-120"/>
              </a:rPr>
              <a:t>按關於試用之約定，我國勞動基準法並未就試用期間或試用契約制定明文規範，而通常事業體雇主聘僱新進員工，多僅對該等員工之學、經歷及具備之證照等為形式上審查，縱有經筆試或口試者，亦未能真正瞭解該名員工是否能勝任工作或適應日後職務，因此，在正式締結勞動契約前先行約定試用期間，藉以評價新進員工之職務適格性與能力，作為雇主是否願與之締結正式僱傭契約之考量，而員工於試用期間內，亦得評估任職之環境與將來發展空間，決定是否繼續受僱於該事業體，</a:t>
            </a:r>
            <a:r>
              <a:rPr lang="zh-TW" altLang="en-US" b="1" u="sng" dirty="0">
                <a:latin typeface="微軟正黑體" panose="020B0604030504040204" pitchFamily="34" charset="-120"/>
                <a:ea typeface="微軟正黑體" panose="020B0604030504040204" pitchFamily="34" charset="-120"/>
              </a:rPr>
              <a:t>基於契約自由原則，倘若員工與雇主間有試用期間之合意，且依該員工所欲擔任工作之性質，確有試用之必要，自應承認試用期間之約定為合法有效</a:t>
            </a:r>
            <a:r>
              <a:rPr lang="zh-TW" altLang="en-US"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41065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遲到扣薪</a:t>
            </a: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3973" y="1340769"/>
            <a:ext cx="7672669" cy="4576744"/>
          </a:xfrm>
        </p:spPr>
      </p:pic>
      <p:sp>
        <p:nvSpPr>
          <p:cNvPr id="4" name="投影片編號版面配置區 3"/>
          <p:cNvSpPr>
            <a:spLocks noGrp="1"/>
          </p:cNvSpPr>
          <p:nvPr>
            <p:ph type="sldNum" sz="quarter" idx="12"/>
          </p:nvPr>
        </p:nvSpPr>
        <p:spPr/>
        <p:txBody>
          <a:bodyPr/>
          <a:lstStyle/>
          <a:p>
            <a:fld id="{38503D95-4F18-49D6-BAA0-EA451C9A41E3}" type="slidenum">
              <a:rPr lang="zh-TW" altLang="en-US" smtClean="0"/>
              <a:pPr/>
              <a:t>20</a:t>
            </a:fld>
            <a:endParaRPr lang="zh-TW" altLang="en-US"/>
          </a:p>
        </p:txBody>
      </p:sp>
      <p:cxnSp>
        <p:nvCxnSpPr>
          <p:cNvPr id="5" name="直線接點 4"/>
          <p:cNvCxnSpPr/>
          <p:nvPr/>
        </p:nvCxnSpPr>
        <p:spPr>
          <a:xfrm>
            <a:off x="4439816" y="5157192"/>
            <a:ext cx="4896544"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6" name="直線接點 5"/>
          <p:cNvCxnSpPr/>
          <p:nvPr/>
        </p:nvCxnSpPr>
        <p:spPr>
          <a:xfrm>
            <a:off x="3791744" y="5373216"/>
            <a:ext cx="1296144"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97615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案例</a:t>
            </a:r>
          </a:p>
        </p:txBody>
      </p:sp>
      <p:sp>
        <p:nvSpPr>
          <p:cNvPr id="3" name="內容版面配置區 2"/>
          <p:cNvSpPr>
            <a:spLocks noGrp="1"/>
          </p:cNvSpPr>
          <p:nvPr>
            <p:ph idx="1"/>
          </p:nvPr>
        </p:nvSpPr>
        <p:spPr/>
        <p:txBody>
          <a:bodyPr/>
          <a:lstStyle/>
          <a:p>
            <a:r>
              <a:rPr lang="zh-TW" altLang="en-US" dirty="0"/>
              <a:t>員工管理辦法第</a:t>
            </a:r>
            <a:r>
              <a:rPr lang="en-US" altLang="zh-TW" dirty="0"/>
              <a:t>11</a:t>
            </a:r>
            <a:r>
              <a:rPr lang="zh-TW" altLang="en-US" dirty="0"/>
              <a:t>條：「遲到早退之處罰：遲到早退</a:t>
            </a:r>
            <a:r>
              <a:rPr lang="en-US" altLang="zh-TW" dirty="0"/>
              <a:t>30</a:t>
            </a:r>
            <a:r>
              <a:rPr lang="zh-TW" altLang="en-US" dirty="0"/>
              <a:t>分鐘</a:t>
            </a:r>
          </a:p>
          <a:p>
            <a:r>
              <a:rPr lang="zh-TW" altLang="en-US" dirty="0"/>
              <a:t>內，罰金</a:t>
            </a:r>
            <a:r>
              <a:rPr lang="en-US" altLang="zh-TW" dirty="0"/>
              <a:t>50</a:t>
            </a:r>
            <a:r>
              <a:rPr lang="zh-TW" altLang="en-US" dirty="0"/>
              <a:t>元，同時每遲到早退</a:t>
            </a:r>
            <a:r>
              <a:rPr lang="en-US" altLang="zh-TW" dirty="0"/>
              <a:t>1</a:t>
            </a:r>
            <a:r>
              <a:rPr lang="zh-TW" altLang="en-US" dirty="0"/>
              <a:t>分鐘罰金</a:t>
            </a:r>
            <a:r>
              <a:rPr lang="en-US" altLang="zh-TW" dirty="0"/>
              <a:t>10</a:t>
            </a:r>
            <a:r>
              <a:rPr lang="zh-TW" altLang="en-US" dirty="0"/>
              <a:t>元，合計每次最高</a:t>
            </a:r>
            <a:r>
              <a:rPr lang="en-US" altLang="zh-TW" dirty="0"/>
              <a:t>350</a:t>
            </a:r>
            <a:r>
              <a:rPr lang="zh-TW" altLang="en-US" dirty="0"/>
              <a:t>元</a:t>
            </a:r>
            <a:r>
              <a:rPr lang="en-US" altLang="zh-TW" dirty="0"/>
              <a:t>……</a:t>
            </a:r>
            <a:r>
              <a:rPr lang="zh-TW" altLang="en-US" dirty="0"/>
              <a:t>。</a:t>
            </a:r>
            <a:endParaRPr lang="en-US" altLang="zh-TW" dirty="0"/>
          </a:p>
          <a:p>
            <a:r>
              <a:rPr lang="zh-TW" altLang="en-US" dirty="0"/>
              <a:t>高員於</a:t>
            </a:r>
            <a:r>
              <a:rPr lang="en-US" altLang="zh-TW" dirty="0"/>
              <a:t>107</a:t>
            </a:r>
            <a:r>
              <a:rPr lang="zh-TW" altLang="en-US" dirty="0"/>
              <a:t>年</a:t>
            </a:r>
            <a:r>
              <a:rPr lang="en-US" altLang="zh-TW" dirty="0"/>
              <a:t>3</a:t>
            </a:r>
            <a:r>
              <a:rPr lang="zh-TW" altLang="en-US" dirty="0"/>
              <a:t>月份</a:t>
            </a:r>
            <a:r>
              <a:rPr lang="zh-TW" altLang="en-US" dirty="0">
                <a:solidFill>
                  <a:srgbClr val="FF0000"/>
                </a:solidFill>
              </a:rPr>
              <a:t>遲到</a:t>
            </a:r>
            <a:r>
              <a:rPr lang="en-US" altLang="zh-TW" dirty="0">
                <a:solidFill>
                  <a:srgbClr val="FF0000"/>
                </a:solidFill>
              </a:rPr>
              <a:t>23</a:t>
            </a:r>
            <a:r>
              <a:rPr lang="zh-TW" altLang="en-US" dirty="0">
                <a:solidFill>
                  <a:srgbClr val="FF0000"/>
                </a:solidFill>
              </a:rPr>
              <a:t>分鐘</a:t>
            </a:r>
            <a:r>
              <a:rPr lang="zh-TW" altLang="en-US" dirty="0"/>
              <a:t>，扣減該月份工資</a:t>
            </a:r>
            <a:r>
              <a:rPr lang="en-US" altLang="zh-TW" dirty="0"/>
              <a:t>280</a:t>
            </a:r>
            <a:r>
              <a:rPr lang="zh-TW" altLang="en-US" dirty="0"/>
              <a:t>元</a:t>
            </a:r>
            <a:endParaRPr lang="en-US" altLang="zh-TW" dirty="0"/>
          </a:p>
          <a:p>
            <a:r>
              <a:rPr lang="zh-TW" altLang="en-US" dirty="0"/>
              <a:t>高員</a:t>
            </a:r>
            <a:r>
              <a:rPr lang="en-US" altLang="zh-TW" dirty="0"/>
              <a:t>107</a:t>
            </a:r>
            <a:r>
              <a:rPr lang="zh-TW" altLang="en-US" dirty="0"/>
              <a:t>年</a:t>
            </a:r>
            <a:r>
              <a:rPr lang="en-US" altLang="zh-TW" dirty="0"/>
              <a:t>3</a:t>
            </a:r>
            <a:r>
              <a:rPr lang="zh-TW" altLang="en-US" dirty="0"/>
              <a:t>月份工資分別為</a:t>
            </a:r>
            <a:r>
              <a:rPr lang="en-US" altLang="zh-TW" dirty="0"/>
              <a:t>3</a:t>
            </a:r>
            <a:r>
              <a:rPr lang="zh-TW" altLang="en-US" dirty="0"/>
              <a:t>萬</a:t>
            </a:r>
            <a:r>
              <a:rPr lang="en-US" altLang="zh-TW" dirty="0"/>
              <a:t>4,000</a:t>
            </a:r>
            <a:r>
              <a:rPr lang="zh-TW" altLang="en-US" dirty="0"/>
              <a:t>元，換算每</a:t>
            </a:r>
            <a:r>
              <a:rPr lang="en-US" altLang="zh-TW" dirty="0"/>
              <a:t>1</a:t>
            </a:r>
            <a:r>
              <a:rPr lang="zh-TW" altLang="en-US" dirty="0"/>
              <a:t>分鐘工資為</a:t>
            </a:r>
            <a:r>
              <a:rPr lang="en-US" altLang="zh-TW" dirty="0"/>
              <a:t>2.36</a:t>
            </a:r>
            <a:r>
              <a:rPr lang="zh-TW" altLang="en-US" dirty="0"/>
              <a:t>元</a:t>
            </a:r>
            <a:endParaRPr lang="en-US" altLang="zh-TW" dirty="0"/>
          </a:p>
          <a:p>
            <a:endParaRPr lang="en-US" altLang="zh-TW" dirty="0"/>
          </a:p>
          <a:p>
            <a:r>
              <a:rPr lang="en-US" altLang="zh-TW" dirty="0"/>
              <a:t>3</a:t>
            </a:r>
            <a:r>
              <a:rPr lang="zh-TW" altLang="en-US" dirty="0"/>
              <a:t>萬</a:t>
            </a:r>
            <a:r>
              <a:rPr lang="en-US" altLang="zh-TW" dirty="0"/>
              <a:t>4,000</a:t>
            </a:r>
            <a:r>
              <a:rPr lang="zh-TW" altLang="en-US" dirty="0"/>
              <a:t>元</a:t>
            </a:r>
            <a:r>
              <a:rPr lang="en-US" altLang="zh-TW" dirty="0"/>
              <a:t>÷30(</a:t>
            </a:r>
            <a:r>
              <a:rPr lang="zh-TW" altLang="en-US" dirty="0"/>
              <a:t>月</a:t>
            </a:r>
            <a:r>
              <a:rPr lang="en-US" altLang="zh-TW" dirty="0"/>
              <a:t>) ÷8(</a:t>
            </a:r>
            <a:r>
              <a:rPr lang="zh-TW" altLang="en-US" dirty="0"/>
              <a:t>每日工作</a:t>
            </a:r>
            <a:r>
              <a:rPr lang="zh-TW" altLang="en-US" dirty="0">
                <a:latin typeface="+mn-ea"/>
              </a:rPr>
              <a:t>時間</a:t>
            </a:r>
            <a:r>
              <a:rPr lang="en-US" altLang="zh-TW" dirty="0">
                <a:latin typeface="+mn-ea"/>
              </a:rPr>
              <a:t>) ÷</a:t>
            </a:r>
            <a:r>
              <a:rPr lang="zh-TW" altLang="en-US" dirty="0">
                <a:latin typeface="+mn-ea"/>
              </a:rPr>
              <a:t>６０（分鐘）</a:t>
            </a:r>
          </a:p>
          <a:p>
            <a:endParaRPr lang="zh-TW" altLang="en-US" dirty="0"/>
          </a:p>
          <a:p>
            <a:endParaRPr lang="zh-TW" altLang="en-US" dirty="0"/>
          </a:p>
        </p:txBody>
      </p:sp>
    </p:spTree>
    <p:extLst>
      <p:ext uri="{BB962C8B-B14F-4D97-AF65-F5344CB8AC3E}">
        <p14:creationId xmlns:p14="http://schemas.microsoft.com/office/powerpoint/2010/main" val="402728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a:t>高雄高等行政法院 </a:t>
            </a:r>
            <a:r>
              <a:rPr lang="en-US" altLang="zh-TW" sz="4000" dirty="0"/>
              <a:t>108 </a:t>
            </a:r>
            <a:r>
              <a:rPr lang="zh-TW" altLang="en-US" sz="4000" dirty="0"/>
              <a:t>年度 訴 字第 </a:t>
            </a:r>
            <a:r>
              <a:rPr lang="en-US" altLang="zh-TW" sz="4000" dirty="0"/>
              <a:t>42 </a:t>
            </a:r>
            <a:r>
              <a:rPr lang="zh-TW" altLang="en-US" sz="4000" dirty="0"/>
              <a:t>號 判決</a:t>
            </a:r>
          </a:p>
        </p:txBody>
      </p:sp>
      <p:sp>
        <p:nvSpPr>
          <p:cNvPr id="3" name="內容版面配置區 2"/>
          <p:cNvSpPr>
            <a:spLocks noGrp="1"/>
          </p:cNvSpPr>
          <p:nvPr>
            <p:ph idx="1"/>
          </p:nvPr>
        </p:nvSpPr>
        <p:spPr/>
        <p:txBody>
          <a:bodyPr>
            <a:normAutofit/>
          </a:bodyPr>
          <a:lstStyle/>
          <a:p>
            <a:r>
              <a:rPr lang="en-US" altLang="zh-TW" dirty="0"/>
              <a:t>4</a:t>
            </a:r>
            <a:r>
              <a:rPr lang="zh-TW" altLang="en-US" dirty="0"/>
              <a:t>、經查，高黃</a:t>
            </a:r>
            <a:r>
              <a:rPr lang="en-US" altLang="zh-TW" dirty="0"/>
              <a:t>2</a:t>
            </a:r>
            <a:r>
              <a:rPr lang="zh-TW" altLang="en-US" dirty="0"/>
              <a:t>員</a:t>
            </a:r>
            <a:r>
              <a:rPr lang="en-US" altLang="zh-TW" dirty="0"/>
              <a:t>107</a:t>
            </a:r>
            <a:r>
              <a:rPr lang="zh-TW" altLang="en-US" dirty="0"/>
              <a:t>年</a:t>
            </a:r>
            <a:r>
              <a:rPr lang="en-US" altLang="zh-TW" dirty="0"/>
              <a:t>3</a:t>
            </a:r>
            <a:r>
              <a:rPr lang="zh-TW" altLang="en-US" dirty="0"/>
              <a:t>月份工資分別為</a:t>
            </a:r>
            <a:r>
              <a:rPr lang="en-US" altLang="zh-TW" dirty="0"/>
              <a:t>3</a:t>
            </a:r>
            <a:r>
              <a:rPr lang="zh-TW" altLang="en-US" dirty="0"/>
              <a:t>萬</a:t>
            </a:r>
            <a:r>
              <a:rPr lang="en-US" altLang="zh-TW" dirty="0"/>
              <a:t>4,000</a:t>
            </a:r>
            <a:r>
              <a:rPr lang="zh-TW" altLang="en-US" dirty="0"/>
              <a:t>元、</a:t>
            </a:r>
            <a:r>
              <a:rPr lang="en-US" altLang="zh-TW" dirty="0"/>
              <a:t>3</a:t>
            </a:r>
            <a:r>
              <a:rPr lang="zh-TW" altLang="en-US" dirty="0"/>
              <a:t>萬</a:t>
            </a:r>
            <a:r>
              <a:rPr lang="en-US" altLang="zh-TW" dirty="0"/>
              <a:t>3,500</a:t>
            </a:r>
            <a:r>
              <a:rPr lang="zh-TW" altLang="en-US" dirty="0"/>
              <a:t>元（含夜勤獎金），換算每</a:t>
            </a:r>
            <a:r>
              <a:rPr lang="en-US" altLang="zh-TW" dirty="0"/>
              <a:t>1</a:t>
            </a:r>
            <a:r>
              <a:rPr lang="zh-TW" altLang="en-US" dirty="0"/>
              <a:t>分鐘工資為</a:t>
            </a:r>
            <a:r>
              <a:rPr lang="en-US" altLang="zh-TW" dirty="0"/>
              <a:t>2.36</a:t>
            </a:r>
            <a:r>
              <a:rPr lang="zh-TW" altLang="en-US" dirty="0"/>
              <a:t>元、</a:t>
            </a:r>
            <a:r>
              <a:rPr lang="en-US" altLang="zh-TW" dirty="0"/>
              <a:t>2.33</a:t>
            </a:r>
            <a:r>
              <a:rPr lang="zh-TW" altLang="en-US" dirty="0"/>
              <a:t>元，已如前述。又依上開員工管理辦法第</a:t>
            </a:r>
            <a:r>
              <a:rPr lang="en-US" altLang="zh-TW" dirty="0"/>
              <a:t>11</a:t>
            </a:r>
            <a:r>
              <a:rPr lang="zh-TW" altLang="en-US" dirty="0"/>
              <a:t>條規定內容，遲到、早退分別按次處罰，遲到或早退</a:t>
            </a:r>
            <a:r>
              <a:rPr lang="en-US" altLang="zh-TW" dirty="0"/>
              <a:t>30</a:t>
            </a:r>
            <a:r>
              <a:rPr lang="zh-TW" altLang="en-US" dirty="0"/>
              <a:t>分鐘內，基本費</a:t>
            </a:r>
            <a:r>
              <a:rPr lang="en-US" altLang="zh-TW" dirty="0"/>
              <a:t>50</a:t>
            </a:r>
            <a:r>
              <a:rPr lang="zh-TW" altLang="en-US" dirty="0"/>
              <a:t>元，每遲到或早退</a:t>
            </a:r>
            <a:r>
              <a:rPr lang="en-US" altLang="zh-TW" dirty="0"/>
              <a:t>1</a:t>
            </a:r>
            <a:r>
              <a:rPr lang="zh-TW" altLang="en-US" dirty="0"/>
              <a:t>分鐘加計</a:t>
            </a:r>
            <a:r>
              <a:rPr lang="en-US" altLang="zh-TW" dirty="0"/>
              <a:t>10</a:t>
            </a:r>
            <a:r>
              <a:rPr lang="zh-TW" altLang="en-US" dirty="0"/>
              <a:t>元，最高扣減工資</a:t>
            </a:r>
            <a:r>
              <a:rPr lang="en-US" altLang="zh-TW" dirty="0"/>
              <a:t>350</a:t>
            </a:r>
            <a:r>
              <a:rPr lang="zh-TW" altLang="en-US" dirty="0"/>
              <a:t>元，</a:t>
            </a:r>
            <a:r>
              <a:rPr lang="zh-TW" altLang="en-US" dirty="0">
                <a:highlight>
                  <a:srgbClr val="FFFF00"/>
                </a:highlight>
              </a:rPr>
              <a:t>扣除勞工未工作而不應取得之工資</a:t>
            </a:r>
            <a:r>
              <a:rPr lang="zh-TW" altLang="en-US" dirty="0"/>
              <a:t>，則原告所採取之懲戒措施，遲到或早退</a:t>
            </a:r>
            <a:r>
              <a:rPr lang="en-US" altLang="zh-TW" dirty="0"/>
              <a:t>30</a:t>
            </a:r>
            <a:r>
              <a:rPr lang="zh-TW" altLang="en-US" dirty="0"/>
              <a:t>分鐘，將被扣減工資約</a:t>
            </a:r>
            <a:r>
              <a:rPr lang="en-US" altLang="zh-TW" dirty="0">
                <a:solidFill>
                  <a:srgbClr val="FF0000"/>
                </a:solidFill>
              </a:rPr>
              <a:t>281</a:t>
            </a:r>
            <a:r>
              <a:rPr lang="zh-TW" altLang="en-US" dirty="0">
                <a:solidFill>
                  <a:srgbClr val="FF0000"/>
                </a:solidFill>
              </a:rPr>
              <a:t>元</a:t>
            </a:r>
            <a:r>
              <a:rPr lang="zh-TW" altLang="en-US" dirty="0"/>
              <a:t>｛計算式：</a:t>
            </a:r>
            <a:r>
              <a:rPr lang="en-US" altLang="zh-TW" dirty="0"/>
              <a:t>350</a:t>
            </a:r>
            <a:r>
              <a:rPr lang="zh-TW" altLang="en-US" dirty="0"/>
              <a:t>元－（高黃</a:t>
            </a:r>
            <a:r>
              <a:rPr lang="en-US" altLang="zh-TW" dirty="0"/>
              <a:t>2</a:t>
            </a:r>
            <a:r>
              <a:rPr lang="zh-TW" altLang="en-US" dirty="0"/>
              <a:t>員每</a:t>
            </a:r>
            <a:r>
              <a:rPr lang="en-US" altLang="zh-TW" dirty="0"/>
              <a:t>1</a:t>
            </a:r>
            <a:r>
              <a:rPr lang="zh-TW" altLang="en-US" dirty="0"/>
              <a:t>分鐘工資</a:t>
            </a:r>
            <a:r>
              <a:rPr lang="en-US" altLang="zh-TW" dirty="0"/>
              <a:t>2.3</a:t>
            </a:r>
            <a:r>
              <a:rPr lang="zh-TW" altLang="en-US" dirty="0"/>
              <a:t>元</a:t>
            </a:r>
            <a:r>
              <a:rPr lang="en-US" altLang="zh-TW" dirty="0"/>
              <a:t>×30</a:t>
            </a:r>
            <a:r>
              <a:rPr lang="zh-TW" altLang="en-US" dirty="0"/>
              <a:t>分鐘）｝，</a:t>
            </a:r>
            <a:r>
              <a:rPr lang="zh-TW" altLang="en-US" dirty="0">
                <a:solidFill>
                  <a:srgbClr val="FF0000"/>
                </a:solidFill>
              </a:rPr>
              <a:t>相當於高黃</a:t>
            </a:r>
            <a:r>
              <a:rPr lang="en-US" altLang="zh-TW" dirty="0">
                <a:solidFill>
                  <a:srgbClr val="FF0000"/>
                </a:solidFill>
              </a:rPr>
              <a:t>2</a:t>
            </a:r>
            <a:r>
              <a:rPr lang="zh-TW" altLang="en-US" dirty="0">
                <a:solidFill>
                  <a:srgbClr val="FF0000"/>
                </a:solidFill>
              </a:rPr>
              <a:t>員工作時間</a:t>
            </a:r>
            <a:r>
              <a:rPr lang="en-US" altLang="zh-TW" dirty="0">
                <a:solidFill>
                  <a:srgbClr val="FF0000"/>
                </a:solidFill>
              </a:rPr>
              <a:t>123</a:t>
            </a:r>
            <a:r>
              <a:rPr lang="zh-TW" altLang="en-US" dirty="0">
                <a:solidFill>
                  <a:srgbClr val="FF0000"/>
                </a:solidFill>
              </a:rPr>
              <a:t>分鐘之工資</a:t>
            </a:r>
            <a:r>
              <a:rPr lang="zh-TW" altLang="en-US" dirty="0"/>
              <a:t>（</a:t>
            </a:r>
            <a:r>
              <a:rPr lang="en-US" altLang="zh-TW" dirty="0"/>
              <a:t>281∕2.3≒123</a:t>
            </a:r>
            <a:r>
              <a:rPr lang="zh-TW" altLang="en-US" dirty="0"/>
              <a:t>），對高黃</a:t>
            </a:r>
            <a:r>
              <a:rPr lang="en-US" altLang="zh-TW" dirty="0"/>
              <a:t>2</a:t>
            </a:r>
            <a:r>
              <a:rPr lang="zh-TW" altLang="en-US" dirty="0"/>
              <a:t>員而言，約定扣薪之懲戒措施，洵屬過苛。</a:t>
            </a:r>
          </a:p>
        </p:txBody>
      </p:sp>
      <p:sp>
        <p:nvSpPr>
          <p:cNvPr id="4" name="投影片編號版面配置區 3"/>
          <p:cNvSpPr>
            <a:spLocks noGrp="1"/>
          </p:cNvSpPr>
          <p:nvPr>
            <p:ph type="sldNum" sz="quarter" idx="12"/>
          </p:nvPr>
        </p:nvSpPr>
        <p:spPr/>
        <p:txBody>
          <a:bodyPr/>
          <a:lstStyle/>
          <a:p>
            <a:fld id="{38503D95-4F18-49D6-BAA0-EA451C9A41E3}" type="slidenum">
              <a:rPr lang="zh-TW" altLang="en-US" smtClean="0"/>
              <a:pPr/>
              <a:t>22</a:t>
            </a:fld>
            <a:endParaRPr lang="zh-TW" altLang="en-US"/>
          </a:p>
        </p:txBody>
      </p:sp>
    </p:spTree>
    <p:extLst>
      <p:ext uri="{BB962C8B-B14F-4D97-AF65-F5344CB8AC3E}">
        <p14:creationId xmlns:p14="http://schemas.microsoft.com/office/powerpoint/2010/main" val="166515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3D221D-984F-1048-C07B-B2A9C491EF2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17F24F0-9943-739C-4698-5D23F92D5A88}"/>
              </a:ext>
            </a:extLst>
          </p:cNvPr>
          <p:cNvSpPr>
            <a:spLocks noGrp="1"/>
          </p:cNvSpPr>
          <p:nvPr>
            <p:ph idx="1"/>
          </p:nvPr>
        </p:nvSpPr>
        <p:spPr/>
        <p:txBody>
          <a:bodyPr/>
          <a:lstStyle/>
          <a:p>
            <a:r>
              <a:rPr lang="zh-TW" altLang="en-US" dirty="0"/>
              <a:t>謝謝指教</a:t>
            </a:r>
          </a:p>
        </p:txBody>
      </p:sp>
    </p:spTree>
    <p:extLst>
      <p:ext uri="{BB962C8B-B14F-4D97-AF65-F5344CB8AC3E}">
        <p14:creationId xmlns:p14="http://schemas.microsoft.com/office/powerpoint/2010/main" val="168114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75E260-C94A-2A64-9214-4E9C90156619}"/>
              </a:ext>
            </a:extLst>
          </p:cNvPr>
          <p:cNvSpPr>
            <a:spLocks noGrp="1"/>
          </p:cNvSpPr>
          <p:nvPr>
            <p:ph type="title"/>
          </p:nvPr>
        </p:nvSpPr>
        <p:spPr/>
        <p:txBody>
          <a:bodyPr/>
          <a:lstStyle/>
          <a:p>
            <a:pPr>
              <a:lnSpc>
                <a:spcPct val="100000"/>
              </a:lnSpc>
            </a:pPr>
            <a:endParaRPr lang="zh-TW" altLang="en-US" dirty="0"/>
          </a:p>
        </p:txBody>
      </p:sp>
      <p:sp>
        <p:nvSpPr>
          <p:cNvPr id="3" name="內容版面配置區 2">
            <a:extLst>
              <a:ext uri="{FF2B5EF4-FFF2-40B4-BE49-F238E27FC236}">
                <a16:creationId xmlns:a16="http://schemas.microsoft.com/office/drawing/2014/main" id="{EBFED68A-04F2-82CD-B5BC-50F3F22A7C27}"/>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最高法院 </a:t>
            </a:r>
            <a:r>
              <a:rPr lang="en-US" altLang="zh-TW" dirty="0">
                <a:latin typeface="微軟正黑體" panose="020B0604030504040204" pitchFamily="34" charset="-120"/>
                <a:ea typeface="微軟正黑體" panose="020B0604030504040204" pitchFamily="34" charset="-120"/>
              </a:rPr>
              <a:t>109 </a:t>
            </a:r>
            <a:r>
              <a:rPr lang="zh-TW" altLang="en-US" dirty="0">
                <a:latin typeface="微軟正黑體" panose="020B0604030504040204" pitchFamily="34" charset="-120"/>
                <a:ea typeface="微軟正黑體" panose="020B0604030504040204" pitchFamily="34" charset="-120"/>
              </a:rPr>
              <a:t>年度台上字第 </a:t>
            </a:r>
            <a:r>
              <a:rPr lang="en-US" altLang="zh-TW" dirty="0">
                <a:latin typeface="微軟正黑體" panose="020B0604030504040204" pitchFamily="34" charset="-120"/>
                <a:ea typeface="微軟正黑體" panose="020B0604030504040204" pitchFamily="34" charset="-120"/>
              </a:rPr>
              <a:t>2205 </a:t>
            </a:r>
            <a:r>
              <a:rPr lang="zh-TW" altLang="en-US" dirty="0">
                <a:latin typeface="微軟正黑體" panose="020B0604030504040204" pitchFamily="34" charset="-120"/>
                <a:ea typeface="微軟正黑體" panose="020B0604030504040204" pitchFamily="34" charset="-120"/>
              </a:rPr>
              <a:t>號民事判決：「按勞動契約附有試用期間之約款者，</a:t>
            </a:r>
            <a:r>
              <a:rPr lang="zh-TW" altLang="en-US" b="1" u="sng" dirty="0">
                <a:latin typeface="微軟正黑體" panose="020B0604030504040204" pitchFamily="34" charset="-120"/>
                <a:ea typeface="微軟正黑體" panose="020B0604030504040204" pitchFamily="34" charset="-120"/>
              </a:rPr>
              <a:t>雇主得於試用期間內觀察該求職者關於業務之能力、操守、適應企業文化及應對態度，判斷該求職者是否為適格員工，如不適格，雇主即得於試用期滿前終止勞動契約，於雇主未濫用權利之情形下，其終止勞動契約應具正當性</a:t>
            </a:r>
            <a:r>
              <a:rPr lang="zh-TW" altLang="en-US" dirty="0">
                <a:latin typeface="微軟正黑體" panose="020B0604030504040204" pitchFamily="34" charset="-120"/>
                <a:ea typeface="微軟正黑體" panose="020B0604030504040204" pitchFamily="34" charset="-120"/>
              </a:rPr>
              <a:t>。查兩造間已約定以五大指標作為試用之考核依據。上訴人自</a:t>
            </a:r>
            <a:r>
              <a:rPr lang="en-US" altLang="zh-TW" dirty="0">
                <a:latin typeface="微軟正黑體" panose="020B0604030504040204" pitchFamily="34" charset="-120"/>
                <a:ea typeface="微軟正黑體" panose="020B0604030504040204" pitchFamily="34" charset="-120"/>
              </a:rPr>
              <a:t>105</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日起至</a:t>
            </a: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日止任職期間，經被上訴人考核，其五大指標業績不佳，被上訴人已對上訴人執行業務情形為要求、追蹤、檢討，仍未獲改善等情，既為原審認定之事實，則被上訴人以上訴人欠缺改善五大指標之專業能力而不能勝任工作為由，於</a:t>
            </a:r>
            <a:r>
              <a:rPr lang="en-US" altLang="zh-TW" dirty="0">
                <a:latin typeface="微軟正黑體" panose="020B0604030504040204" pitchFamily="34" charset="-120"/>
                <a:ea typeface="微軟正黑體" panose="020B0604030504040204" pitchFamily="34" charset="-120"/>
              </a:rPr>
              <a:t>106</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日終止兩造之契約關係，自難認其濫用權利。</a:t>
            </a:r>
            <a:r>
              <a:rPr lang="en-US" altLang="zh-TW" dirty="0">
                <a:latin typeface="微軟正黑體" panose="020B0604030504040204" pitchFamily="34" charset="-120"/>
                <a:ea typeface="微軟正黑體" panose="020B0604030504040204" pitchFamily="34" charset="-120"/>
              </a:rPr>
              <a:t>」</a:t>
            </a:r>
          </a:p>
          <a:p>
            <a:endParaRPr lang="zh-TW" altLang="en-US" dirty="0"/>
          </a:p>
        </p:txBody>
      </p:sp>
    </p:spTree>
    <p:extLst>
      <p:ext uri="{BB962C8B-B14F-4D97-AF65-F5344CB8AC3E}">
        <p14:creationId xmlns:p14="http://schemas.microsoft.com/office/powerpoint/2010/main" val="29447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745650-E371-296D-2D99-87D6C2FB39B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16BFA65-C23B-0440-731E-BF8CD5216BC9}"/>
              </a:ext>
            </a:extLst>
          </p:cNvPr>
          <p:cNvSpPr>
            <a:spLocks noGrp="1"/>
          </p:cNvSpPr>
          <p:nvPr>
            <p:ph idx="1"/>
          </p:nvPr>
        </p:nvSpPr>
        <p:spPr/>
        <p:txBody>
          <a:bodyPr>
            <a:normAutofit lnSpcReduction="10000"/>
          </a:bodyPr>
          <a:lstStyle/>
          <a:p>
            <a:pPr>
              <a:lnSpc>
                <a:spcPct val="100000"/>
              </a:lnSpc>
            </a:pPr>
            <a:r>
              <a:rPr lang="zh-TW" altLang="en-US" dirty="0">
                <a:latin typeface="微軟正黑體" panose="020B0604030504040204" pitchFamily="34" charset="-120"/>
                <a:ea typeface="微軟正黑體" panose="020B0604030504040204" pitchFamily="34" charset="-120"/>
              </a:rPr>
              <a:t>臺灣高等法院 </a:t>
            </a:r>
            <a:r>
              <a:rPr lang="en-US" altLang="zh-TW" dirty="0">
                <a:latin typeface="微軟正黑體" panose="020B0604030504040204" pitchFamily="34" charset="-120"/>
                <a:ea typeface="微軟正黑體" panose="020B0604030504040204" pitchFamily="34" charset="-120"/>
              </a:rPr>
              <a:t>109 </a:t>
            </a:r>
            <a:r>
              <a:rPr lang="zh-TW" altLang="en-US" dirty="0">
                <a:latin typeface="微軟正黑體" panose="020B0604030504040204" pitchFamily="34" charset="-120"/>
                <a:ea typeface="微軟正黑體" panose="020B0604030504040204" pitchFamily="34" charset="-120"/>
              </a:rPr>
              <a:t>年度勞上字第 </a:t>
            </a:r>
            <a:r>
              <a:rPr lang="en-US" altLang="zh-TW" dirty="0">
                <a:latin typeface="微軟正黑體" panose="020B0604030504040204" pitchFamily="34" charset="-120"/>
                <a:ea typeface="微軟正黑體" panose="020B0604030504040204" pitchFamily="34" charset="-120"/>
              </a:rPr>
              <a:t>12 </a:t>
            </a:r>
            <a:r>
              <a:rPr lang="zh-TW" altLang="en-US" dirty="0">
                <a:latin typeface="微軟正黑體" panose="020B0604030504040204" pitchFamily="34" charset="-120"/>
                <a:ea typeface="微軟正黑體" panose="020B0604030504040204" pitchFamily="34" charset="-120"/>
              </a:rPr>
              <a:t>號民事判決：「我國勞基法未對試用期間或試用契約制定明文規範，勞雇雙方當得本於締約自由原則自行議定試用期間，若其約定並未違反公序良俗、誠信原則或強制規定，該約定應為合法有效，然審酌試用期間之目的，在於試驗、審查勞工是否具備勝任工作之能力，屬於正式勞動契約之前階試驗、審查階段，其法律上性質乃附保留終止權之約定，雇主以試用勞工不適格為由行使所保留之終止權，法律上容許較大之彈性，勞工權利不若正式任用受一般勞動契約保護，故</a:t>
            </a:r>
            <a:r>
              <a:rPr lang="zh-TW" altLang="en-US" b="1" u="sng" dirty="0">
                <a:latin typeface="微軟正黑體" panose="020B0604030504040204" pitchFamily="34" charset="-120"/>
                <a:ea typeface="微軟正黑體" panose="020B0604030504040204" pitchFamily="34" charset="-120"/>
              </a:rPr>
              <a:t>試用期間不宜漫無限制，應以足以審認勞工是否具備勝任工作能力必要範圍內為限</a:t>
            </a:r>
            <a:r>
              <a:rPr lang="zh-TW" altLang="en-US"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至</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個月試用期間應屬合理範疇。</a:t>
            </a:r>
          </a:p>
        </p:txBody>
      </p:sp>
    </p:spTree>
    <p:extLst>
      <p:ext uri="{BB962C8B-B14F-4D97-AF65-F5344CB8AC3E}">
        <p14:creationId xmlns:p14="http://schemas.microsoft.com/office/powerpoint/2010/main" val="92019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418BAF-9B5C-A8FD-9FD2-04850F688CF1}"/>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B5837A42-278B-FEF2-A8F9-8D3A591A4750}"/>
              </a:ext>
            </a:extLst>
          </p:cNvPr>
          <p:cNvSpPr>
            <a:spLocks noGrp="1"/>
          </p:cNvSpPr>
          <p:nvPr>
            <p:ph idx="1"/>
          </p:nvPr>
        </p:nvSpPr>
        <p:spPr/>
        <p:txBody>
          <a:bodyPr>
            <a:normAutofit/>
          </a:bodyPr>
          <a:lstStyle/>
          <a:p>
            <a:r>
              <a:rPr lang="zh-TW" altLang="en-US" sz="2400" dirty="0"/>
              <a:t>勞動基準法第 </a:t>
            </a:r>
            <a:r>
              <a:rPr lang="en-US" altLang="zh-TW" sz="2400" dirty="0"/>
              <a:t>11 </a:t>
            </a:r>
            <a:r>
              <a:rPr lang="zh-TW" altLang="en-US" sz="2400" dirty="0"/>
              <a:t>條</a:t>
            </a:r>
          </a:p>
          <a:p>
            <a:r>
              <a:rPr lang="zh-TW" altLang="en-US" sz="2400" dirty="0"/>
              <a:t>非有左列情事之一者，雇主不得預告勞工終止勞動契約：</a:t>
            </a:r>
          </a:p>
          <a:p>
            <a:r>
              <a:rPr lang="zh-TW" altLang="en-US" sz="2400" dirty="0"/>
              <a:t>一、歇業或轉讓時。</a:t>
            </a:r>
          </a:p>
          <a:p>
            <a:r>
              <a:rPr lang="zh-TW" altLang="en-US" sz="2400" dirty="0"/>
              <a:t>二、虧損或業務緊縮時。</a:t>
            </a:r>
          </a:p>
          <a:p>
            <a:r>
              <a:rPr lang="zh-TW" altLang="en-US" sz="2400" dirty="0"/>
              <a:t>三、不可抗力暫停工作在一個月以上時。</a:t>
            </a:r>
          </a:p>
          <a:p>
            <a:r>
              <a:rPr lang="zh-TW" altLang="en-US" sz="2400" dirty="0"/>
              <a:t>四、業務性質變更，有減少勞工之必要，又無適當工作可供安置時。</a:t>
            </a:r>
          </a:p>
          <a:p>
            <a:r>
              <a:rPr lang="zh-TW" altLang="en-US" sz="2400" dirty="0"/>
              <a:t>五、勞工對於所擔任之工作確不能勝任時。</a:t>
            </a:r>
          </a:p>
        </p:txBody>
      </p:sp>
    </p:spTree>
    <p:extLst>
      <p:ext uri="{BB962C8B-B14F-4D97-AF65-F5344CB8AC3E}">
        <p14:creationId xmlns:p14="http://schemas.microsoft.com/office/powerpoint/2010/main" val="190841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95B230-FB73-C30C-30C3-6B6A9220D5C8}"/>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2AE3E79-5B11-EF1B-076D-5DD881BC95C8}"/>
              </a:ext>
            </a:extLst>
          </p:cNvPr>
          <p:cNvSpPr>
            <a:spLocks noGrp="1"/>
          </p:cNvSpPr>
          <p:nvPr>
            <p:ph idx="1"/>
          </p:nvPr>
        </p:nvSpPr>
        <p:spPr/>
        <p:txBody>
          <a:bodyPr>
            <a:normAutofit/>
          </a:bodyPr>
          <a:lstStyle/>
          <a:p>
            <a:r>
              <a:rPr lang="zh-TW" altLang="en-US" dirty="0">
                <a:latin typeface="微軟正黑體" panose="020B0604030504040204" pitchFamily="34" charset="-120"/>
                <a:ea typeface="微軟正黑體" panose="020B0604030504040204" pitchFamily="34" charset="-120"/>
              </a:rPr>
              <a:t>臺灣高等法院 </a:t>
            </a:r>
            <a:r>
              <a:rPr lang="en-US" altLang="zh-TW" dirty="0">
                <a:latin typeface="微軟正黑體" panose="020B0604030504040204" pitchFamily="34" charset="-120"/>
                <a:ea typeface="微軟正黑體" panose="020B0604030504040204" pitchFamily="34" charset="-120"/>
              </a:rPr>
              <a:t>105 </a:t>
            </a:r>
            <a:r>
              <a:rPr lang="zh-TW" altLang="en-US" dirty="0">
                <a:latin typeface="微軟正黑體" panose="020B0604030504040204" pitchFamily="34" charset="-120"/>
                <a:ea typeface="微軟正黑體" panose="020B0604030504040204" pitchFamily="34" charset="-120"/>
              </a:rPr>
              <a:t>年度勞上字第 </a:t>
            </a:r>
            <a:r>
              <a:rPr lang="en-US" altLang="zh-TW" dirty="0">
                <a:latin typeface="微軟正黑體" panose="020B0604030504040204" pitchFamily="34" charset="-120"/>
                <a:ea typeface="微軟正黑體" panose="020B0604030504040204" pitchFamily="34" charset="-120"/>
              </a:rPr>
              <a:t>117 </a:t>
            </a:r>
            <a:r>
              <a:rPr lang="zh-TW" altLang="en-US" dirty="0">
                <a:latin typeface="微軟正黑體" panose="020B0604030504040204" pitchFamily="34" charset="-120"/>
                <a:ea typeface="微軟正黑體" panose="020B0604030504040204" pitchFamily="34" charset="-120"/>
              </a:rPr>
              <a:t>號民事判決</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約定試用期間之目的，既在於試驗、審查員工是否具備勝任工作之能力及對於所司職務之適應與否，故在試用期間屆滿後是否正式聘僱，即應視試驗、審查之結果而定，且在試用期間因仍屬於締結正式勞動契約之前階（評估、試驗、審查）階段，是</a:t>
            </a:r>
            <a:r>
              <a:rPr lang="zh-TW" altLang="en-US" b="1" u="sng" dirty="0">
                <a:latin typeface="微軟正黑體" panose="020B0604030504040204" pitchFamily="34" charset="-120"/>
                <a:ea typeface="微軟正黑體" panose="020B0604030504040204" pitchFamily="34" charset="-120"/>
              </a:rPr>
              <a:t>雙方當事人原則上均應得隨時終止契約，並無須具備勞動基準法所規定之法定終止事由</a:t>
            </a:r>
            <a:r>
              <a:rPr lang="zh-TW" altLang="en-US" dirty="0">
                <a:latin typeface="微軟正黑體" panose="020B0604030504040204" pitchFamily="34" charset="-120"/>
                <a:ea typeface="微軟正黑體" panose="020B0604030504040204" pitchFamily="34" charset="-120"/>
              </a:rPr>
              <a:t>；且除當事人另有約定外，原則上亦無給付資遣費相關規定之適用。準此，除非雇主有權利濫用之情事，否則，法律上即應容許雇主在試用期間內有較大之彈性空間，得以所試用之員工不適合為由而行使其所保留之終止權。</a:t>
            </a:r>
          </a:p>
        </p:txBody>
      </p:sp>
    </p:spTree>
    <p:extLst>
      <p:ext uri="{BB962C8B-B14F-4D97-AF65-F5344CB8AC3E}">
        <p14:creationId xmlns:p14="http://schemas.microsoft.com/office/powerpoint/2010/main" val="3587749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0AAF1C-8DE8-2B40-3E1C-F7345A36155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0435FA2-3781-15D8-2851-F1D2AB2DBAC4}"/>
              </a:ext>
            </a:extLst>
          </p:cNvPr>
          <p:cNvSpPr>
            <a:spLocks noGrp="1"/>
          </p:cNvSpPr>
          <p:nvPr>
            <p:ph idx="1"/>
          </p:nvPr>
        </p:nvSpPr>
        <p:spPr/>
        <p:txBody>
          <a:bodyPr>
            <a:normAutofit fontScale="85000" lnSpcReduction="20000"/>
          </a:bodyPr>
          <a:lstStyle/>
          <a:p>
            <a:pPr marL="0" indent="0">
              <a:lnSpc>
                <a:spcPct val="110000"/>
              </a:lnSpc>
              <a:buNone/>
            </a:pPr>
            <a:r>
              <a:rPr lang="zh-TW" altLang="en-US" dirty="0">
                <a:latin typeface="微軟正黑體" panose="020B0604030504040204" pitchFamily="34" charset="-120"/>
                <a:ea typeface="微軟正黑體" panose="020B0604030504040204" pitchFamily="34" charset="-120"/>
              </a:rPr>
              <a:t>臺北高等行政法院 </a:t>
            </a:r>
            <a:r>
              <a:rPr lang="en-US" altLang="zh-TW" dirty="0">
                <a:latin typeface="微軟正黑體" panose="020B0604030504040204" pitchFamily="34" charset="-120"/>
                <a:ea typeface="微軟正黑體" panose="020B0604030504040204" pitchFamily="34" charset="-120"/>
              </a:rPr>
              <a:t>105 </a:t>
            </a:r>
            <a:r>
              <a:rPr lang="zh-TW" altLang="en-US" dirty="0">
                <a:latin typeface="微軟正黑體" panose="020B0604030504040204" pitchFamily="34" charset="-120"/>
                <a:ea typeface="微軟正黑體" panose="020B0604030504040204" pitchFamily="34" charset="-120"/>
              </a:rPr>
              <a:t>年度訴字第 </a:t>
            </a:r>
            <a:r>
              <a:rPr lang="en-US" altLang="zh-TW" dirty="0">
                <a:latin typeface="微軟正黑體" panose="020B0604030504040204" pitchFamily="34" charset="-120"/>
                <a:ea typeface="微軟正黑體" panose="020B0604030504040204" pitchFamily="34" charset="-120"/>
              </a:rPr>
              <a:t>1209 </a:t>
            </a:r>
            <a:r>
              <a:rPr lang="zh-TW" altLang="en-US" dirty="0">
                <a:latin typeface="微軟正黑體" panose="020B0604030504040204" pitchFamily="34" charset="-120"/>
                <a:ea typeface="微軟正黑體" panose="020B0604030504040204" pitchFamily="34" charset="-120"/>
              </a:rPr>
              <a:t>號判決</a:t>
            </a:r>
            <a:endParaRPr lang="en-US" altLang="zh-TW" dirty="0">
              <a:latin typeface="微軟正黑體" panose="020B0604030504040204" pitchFamily="34" charset="-120"/>
              <a:ea typeface="微軟正黑體" panose="020B0604030504040204" pitchFamily="34" charset="-120"/>
            </a:endParaRPr>
          </a:p>
          <a:p>
            <a:pPr marL="0" indent="0">
              <a:lnSpc>
                <a:spcPct val="110000"/>
              </a:lnSpc>
              <a:buNone/>
            </a:pPr>
            <a:r>
              <a:rPr lang="zh-TW" altLang="en-US" dirty="0">
                <a:latin typeface="微軟正黑體" panose="020B0604030504040204" pitchFamily="34" charset="-120"/>
                <a:ea typeface="微軟正黑體" panose="020B0604030504040204" pitchFamily="34" charset="-120"/>
              </a:rPr>
              <a:t>適用勞動基準法之事業單位，雇主非有該法第</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12</a:t>
            </a:r>
            <a:r>
              <a:rPr lang="zh-TW" altLang="en-US" dirty="0">
                <a:latin typeface="微軟正黑體" panose="020B0604030504040204" pitchFamily="34" charset="-120"/>
                <a:ea typeface="微軟正黑體" panose="020B0604030504040204" pitchFamily="34" charset="-120"/>
              </a:rPr>
              <a:t>條或第</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條但書規定之情事，不得終止勞動契約；如依上開第</a:t>
            </a:r>
            <a:r>
              <a:rPr lang="en-US" altLang="zh-TW" dirty="0">
                <a:latin typeface="微軟正黑體" panose="020B0604030504040204" pitchFamily="34" charset="-120"/>
                <a:ea typeface="微軟正黑體" panose="020B0604030504040204" pitchFamily="34" charset="-120"/>
              </a:rPr>
              <a:t>11</a:t>
            </a:r>
            <a:r>
              <a:rPr lang="zh-TW" altLang="en-US" dirty="0">
                <a:latin typeface="微軟正黑體" panose="020B0604030504040204" pitchFamily="34" charset="-120"/>
                <a:ea typeface="微軟正黑體" panose="020B0604030504040204" pitchFamily="34" charset="-120"/>
              </a:rPr>
              <a:t>條各款或第</a:t>
            </a:r>
            <a:r>
              <a:rPr lang="en-US" altLang="zh-TW" dirty="0">
                <a:latin typeface="微軟正黑體" panose="020B0604030504040204" pitchFamily="34" charset="-120"/>
                <a:ea typeface="微軟正黑體" panose="020B0604030504040204" pitchFamily="34" charset="-120"/>
              </a:rPr>
              <a:t>13</a:t>
            </a:r>
            <a:r>
              <a:rPr lang="zh-TW" altLang="en-US" dirty="0">
                <a:latin typeface="微軟正黑體" panose="020B0604030504040204" pitchFamily="34" charset="-120"/>
                <a:ea typeface="微軟正黑體" panose="020B0604030504040204" pitchFamily="34" charset="-120"/>
              </a:rPr>
              <a:t>條但書規定終止契約者，應依同法第</a:t>
            </a:r>
            <a:r>
              <a:rPr lang="en-US" altLang="zh-TW" dirty="0">
                <a:latin typeface="微軟正黑體" panose="020B0604030504040204" pitchFamily="34" charset="-120"/>
                <a:ea typeface="微軟正黑體" panose="020B0604030504040204" pitchFamily="34" charset="-120"/>
              </a:rPr>
              <a:t>16</a:t>
            </a:r>
            <a:r>
              <a:rPr lang="zh-TW" altLang="en-US" dirty="0">
                <a:latin typeface="微軟正黑體" panose="020B0604030504040204" pitchFamily="34" charset="-120"/>
                <a:ea typeface="微軟正黑體" panose="020B0604030504040204" pitchFamily="34" charset="-120"/>
              </a:rPr>
              <a:t>條規定期間預告，並依第</a:t>
            </a:r>
            <a:r>
              <a:rPr lang="en-US" altLang="zh-TW" dirty="0">
                <a:latin typeface="微軟正黑體" panose="020B0604030504040204" pitchFamily="34" charset="-120"/>
                <a:ea typeface="微軟正黑體" panose="020B0604030504040204" pitchFamily="34" charset="-120"/>
              </a:rPr>
              <a:t>17</a:t>
            </a:r>
            <a:r>
              <a:rPr lang="zh-TW" altLang="en-US" dirty="0">
                <a:latin typeface="微軟正黑體" panose="020B0604030504040204" pitchFamily="34" charset="-120"/>
                <a:ea typeface="微軟正黑體" panose="020B0604030504040204" pitchFamily="34" charset="-120"/>
              </a:rPr>
              <a:t>條規定發給資遣費。故</a:t>
            </a:r>
            <a:r>
              <a:rPr lang="zh-TW" altLang="en-US" b="1" u="sng" dirty="0">
                <a:latin typeface="微軟正黑體" panose="020B0604030504040204" pitchFamily="34" charset="-120"/>
                <a:ea typeface="微軟正黑體" panose="020B0604030504040204" pitchFamily="34" charset="-120"/>
              </a:rPr>
              <a:t>即使約定試用期之勞動契約，雇主非有勞動基準法第</a:t>
            </a:r>
            <a:r>
              <a:rPr lang="en-US" altLang="zh-TW" b="1" u="sng" dirty="0">
                <a:latin typeface="微軟正黑體" panose="020B0604030504040204" pitchFamily="34" charset="-120"/>
                <a:ea typeface="微軟正黑體" panose="020B0604030504040204" pitchFamily="34" charset="-120"/>
              </a:rPr>
              <a:t>11</a:t>
            </a:r>
            <a:r>
              <a:rPr lang="zh-TW" altLang="en-US" b="1" u="sng" dirty="0">
                <a:latin typeface="微軟正黑體" panose="020B0604030504040204" pitchFamily="34" charset="-120"/>
                <a:ea typeface="微軟正黑體" panose="020B0604030504040204" pitchFamily="34" charset="-120"/>
              </a:rPr>
              <a:t>條、第</a:t>
            </a:r>
            <a:r>
              <a:rPr lang="en-US" altLang="zh-TW" b="1" u="sng" dirty="0">
                <a:latin typeface="微軟正黑體" panose="020B0604030504040204" pitchFamily="34" charset="-120"/>
                <a:ea typeface="微軟正黑體" panose="020B0604030504040204" pitchFamily="34" charset="-120"/>
              </a:rPr>
              <a:t>12</a:t>
            </a:r>
            <a:r>
              <a:rPr lang="zh-TW" altLang="en-US" b="1" u="sng" dirty="0">
                <a:latin typeface="微軟正黑體" panose="020B0604030504040204" pitchFamily="34" charset="-120"/>
                <a:ea typeface="微軟正黑體" panose="020B0604030504040204" pitchFamily="34" charset="-120"/>
              </a:rPr>
              <a:t>條或第</a:t>
            </a:r>
            <a:r>
              <a:rPr lang="en-US" altLang="zh-TW" b="1" u="sng" dirty="0">
                <a:latin typeface="微軟正黑體" panose="020B0604030504040204" pitchFamily="34" charset="-120"/>
                <a:ea typeface="微軟正黑體" panose="020B0604030504040204" pitchFamily="34" charset="-120"/>
              </a:rPr>
              <a:t>13</a:t>
            </a:r>
            <a:r>
              <a:rPr lang="zh-TW" altLang="en-US" b="1" u="sng" dirty="0">
                <a:latin typeface="微軟正黑體" panose="020B0604030504040204" pitchFamily="34" charset="-120"/>
                <a:ea typeface="微軟正黑體" panose="020B0604030504040204" pitchFamily="34" charset="-120"/>
              </a:rPr>
              <a:t>條但書規定之情事，依法不得任意終止勞動契約；即若勞工對於所擔任之工作確不能勝任時（第</a:t>
            </a:r>
            <a:r>
              <a:rPr lang="en-US" altLang="zh-TW" b="1" u="sng" dirty="0">
                <a:latin typeface="微軟正黑體" panose="020B0604030504040204" pitchFamily="34" charset="-120"/>
                <a:ea typeface="微軟正黑體" panose="020B0604030504040204" pitchFamily="34" charset="-120"/>
              </a:rPr>
              <a:t>11</a:t>
            </a:r>
            <a:r>
              <a:rPr lang="zh-TW" altLang="en-US" b="1" u="sng" dirty="0">
                <a:latin typeface="微軟正黑體" panose="020B0604030504040204" pitchFamily="34" charset="-120"/>
                <a:ea typeface="微軟正黑體" panose="020B0604030504040204" pitchFamily="34" charset="-120"/>
              </a:rPr>
              <a:t>條第</a:t>
            </a:r>
            <a:r>
              <a:rPr lang="en-US" altLang="zh-TW" b="1" u="sng" dirty="0">
                <a:latin typeface="微軟正黑體" panose="020B0604030504040204" pitchFamily="34" charset="-120"/>
                <a:ea typeface="微軟正黑體" panose="020B0604030504040204" pitchFamily="34" charset="-120"/>
              </a:rPr>
              <a:t>5</a:t>
            </a:r>
            <a:r>
              <a:rPr lang="zh-TW" altLang="en-US" b="1" u="sng" dirty="0">
                <a:latin typeface="微軟正黑體" panose="020B0604030504040204" pitchFamily="34" charset="-120"/>
                <a:ea typeface="微軟正黑體" panose="020B0604030504040204" pitchFamily="34" charset="-120"/>
              </a:rPr>
              <a:t>款），並非試用期滿即得終止勞動契約，仍應經同法第</a:t>
            </a:r>
            <a:r>
              <a:rPr lang="en-US" altLang="zh-TW" b="1" u="sng" dirty="0">
                <a:latin typeface="微軟正黑體" panose="020B0604030504040204" pitchFamily="34" charset="-120"/>
                <a:ea typeface="微軟正黑體" panose="020B0604030504040204" pitchFamily="34" charset="-120"/>
              </a:rPr>
              <a:t>16</a:t>
            </a:r>
            <a:r>
              <a:rPr lang="zh-TW" altLang="en-US" b="1" u="sng" dirty="0">
                <a:latin typeface="微軟正黑體" panose="020B0604030504040204" pitchFamily="34" charset="-120"/>
                <a:ea typeface="微軟正黑體" panose="020B0604030504040204" pitchFamily="34" charset="-120"/>
              </a:rPr>
              <a:t>條規定期間預告，並依第</a:t>
            </a:r>
            <a:r>
              <a:rPr lang="en-US" altLang="zh-TW" b="1" u="sng" dirty="0">
                <a:latin typeface="微軟正黑體" panose="020B0604030504040204" pitchFamily="34" charset="-120"/>
                <a:ea typeface="微軟正黑體" panose="020B0604030504040204" pitchFamily="34" charset="-120"/>
              </a:rPr>
              <a:t>17</a:t>
            </a:r>
            <a:r>
              <a:rPr lang="zh-TW" altLang="en-US" b="1" u="sng" dirty="0">
                <a:latin typeface="微軟正黑體" panose="020B0604030504040204" pitchFamily="34" charset="-120"/>
                <a:ea typeface="微軟正黑體" panose="020B0604030504040204" pitchFamily="34" charset="-120"/>
              </a:rPr>
              <a:t>條規定發給資遣費之程序及作業始得為之</a:t>
            </a:r>
            <a:r>
              <a:rPr lang="zh-TW" altLang="en-US" dirty="0">
                <a:latin typeface="微軟正黑體" panose="020B0604030504040204" pitchFamily="34" charset="-120"/>
                <a:ea typeface="微軟正黑體" panose="020B0604030504040204" pitchFamily="34" charset="-120"/>
              </a:rPr>
              <a:t>。因此，原告主張就繼續性工作，得於試用期間而與勞工簽訂定期契約者，稱在試用期間為勞動契約之前階段，雙方當事人均應得隨時終止契約，無須具備勞動基準法所規定之法定終止事由，亦無資遣費相關規定之適用者，為不可採。</a:t>
            </a:r>
          </a:p>
        </p:txBody>
      </p:sp>
    </p:spTree>
    <p:extLst>
      <p:ext uri="{BB962C8B-B14F-4D97-AF65-F5344CB8AC3E}">
        <p14:creationId xmlns:p14="http://schemas.microsoft.com/office/powerpoint/2010/main" val="126939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B13FCE-6E2E-1AB8-B329-FF7338C0D48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92D3B47-1692-DC42-3267-A51E4DCAFD3D}"/>
              </a:ext>
            </a:extLst>
          </p:cNvPr>
          <p:cNvSpPr>
            <a:spLocks noGrp="1"/>
          </p:cNvSpPr>
          <p:nvPr>
            <p:ph idx="1"/>
          </p:nvPr>
        </p:nvSpPr>
        <p:spPr/>
        <p:txBody>
          <a:bodyPr/>
          <a:lstStyle/>
          <a:p>
            <a:pPr marL="0" indent="0">
              <a:buNone/>
            </a:pPr>
            <a:r>
              <a:rPr lang="zh-TW" altLang="en-US" dirty="0"/>
              <a:t>就業服務法第 </a:t>
            </a:r>
            <a:r>
              <a:rPr lang="en-US" altLang="zh-TW" dirty="0"/>
              <a:t>33 </a:t>
            </a:r>
            <a:r>
              <a:rPr lang="zh-TW" altLang="en-US" dirty="0"/>
              <a:t>條</a:t>
            </a:r>
          </a:p>
          <a:p>
            <a:r>
              <a:rPr lang="zh-TW" altLang="en-US" dirty="0"/>
              <a:t>雇主資遣員工時，應於員工離職之十日前，將被資遣員工之姓名、性別、年齡、住址、電話、擔任工作、資遣事由及需否就業輔導等事項，列冊通報當地主管機關及公立就業服務機構。但其資遣係因天災、事變或其他不可抗力之情事所致者，應自被資遣員工離職之日起三日內為之。</a:t>
            </a:r>
          </a:p>
          <a:p>
            <a:r>
              <a:rPr lang="zh-TW" altLang="en-US" dirty="0"/>
              <a:t>公立就業服務機構接獲前項通報資料後，應依被資遣人員之志願、工作能力，協助其再就業。</a:t>
            </a:r>
          </a:p>
        </p:txBody>
      </p:sp>
    </p:spTree>
    <p:extLst>
      <p:ext uri="{BB962C8B-B14F-4D97-AF65-F5344CB8AC3E}">
        <p14:creationId xmlns:p14="http://schemas.microsoft.com/office/powerpoint/2010/main" val="3428317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686177-D9EC-2FC3-0F37-CBA675EC90F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DAA58AB-AC03-48EF-D836-D35A47CD5887}"/>
              </a:ext>
            </a:extLst>
          </p:cNvPr>
          <p:cNvSpPr>
            <a:spLocks noGrp="1"/>
          </p:cNvSpPr>
          <p:nvPr>
            <p:ph idx="1"/>
          </p:nvPr>
        </p:nvSpPr>
        <p:spPr/>
        <p:txBody>
          <a:bodyPr/>
          <a:lstStyle/>
          <a:p>
            <a:r>
              <a:rPr lang="zh-TW" altLang="en-US" dirty="0"/>
              <a:t>就業服務法第 </a:t>
            </a:r>
            <a:r>
              <a:rPr lang="en-US" altLang="zh-TW" dirty="0"/>
              <a:t>68 </a:t>
            </a:r>
            <a:r>
              <a:rPr lang="zh-TW" altLang="en-US" dirty="0"/>
              <a:t>條第</a:t>
            </a:r>
            <a:r>
              <a:rPr lang="en-US" altLang="zh-TW" dirty="0"/>
              <a:t>1</a:t>
            </a:r>
            <a:r>
              <a:rPr lang="zh-TW" altLang="en-US" dirty="0"/>
              <a:t>項</a:t>
            </a:r>
          </a:p>
          <a:p>
            <a:r>
              <a:rPr lang="zh-TW" altLang="en-US" dirty="0"/>
              <a:t>違反第九條、第三十三條第一項、第四十一條、第四十三條、第五十六條第一項、第五十七條第三款、第四款或第六十一條規定者，處新臺幣三萬元以上十五萬元以下罰鍰。</a:t>
            </a:r>
          </a:p>
        </p:txBody>
      </p:sp>
    </p:spTree>
    <p:extLst>
      <p:ext uri="{BB962C8B-B14F-4D97-AF65-F5344CB8AC3E}">
        <p14:creationId xmlns:p14="http://schemas.microsoft.com/office/powerpoint/2010/main" val="136737112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887</TotalTime>
  <Words>3066</Words>
  <Application>Microsoft Office PowerPoint</Application>
  <PresentationFormat>寬螢幕</PresentationFormat>
  <Paragraphs>68</Paragraphs>
  <Slides>23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微軟正黑體</vt:lpstr>
      <vt:lpstr>新細明體</vt:lpstr>
      <vt:lpstr>Arial</vt:lpstr>
      <vt:lpstr>Calibri</vt:lpstr>
      <vt:lpstr>Calibri Light</vt:lpstr>
      <vt:lpstr>Office 佈景主題</vt:lpstr>
      <vt:lpstr>新創不可不知的的勞資議題</vt:lpstr>
      <vt:lpstr>得否約定試用期</vt:lpstr>
      <vt:lpstr>PowerPoint 簡報</vt:lpstr>
      <vt:lpstr>PowerPoint 簡報</vt:lpstr>
      <vt:lpstr>PowerPoint 簡報</vt:lpstr>
      <vt:lpstr>PowerPoint 簡報</vt:lpstr>
      <vt:lpstr>PowerPoint 簡報</vt:lpstr>
      <vt:lpstr>PowerPoint 簡報</vt:lpstr>
      <vt:lpstr>PowerPoint 簡報</vt:lpstr>
      <vt:lpstr>PowerPoint 簡報</vt:lpstr>
      <vt:lpstr>最高法院 109 年度台上字第 6 號民事判決</vt:lpstr>
      <vt:lpstr>PowerPoint 簡報</vt:lpstr>
      <vt:lpstr>臺灣高等法院 108 年度上易字第 91 號民事判決</vt:lpstr>
      <vt:lpstr>基本工資</vt:lpstr>
      <vt:lpstr>PowerPoint 簡報</vt:lpstr>
      <vt:lpstr>PowerPoint 簡報</vt:lpstr>
      <vt:lpstr>PowerPoint 簡報</vt:lpstr>
      <vt:lpstr>PowerPoint 簡報</vt:lpstr>
      <vt:lpstr>PowerPoint 簡報</vt:lpstr>
      <vt:lpstr>遲到扣薪</vt:lpstr>
      <vt:lpstr>案例</vt:lpstr>
      <vt:lpstr>高雄高等行政法院 108 年度 訴 字第 42 號 判決</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新創不可不知的的勞資議題</dc:title>
  <dc:creator>Frank Huang</dc:creator>
  <cp:lastModifiedBy>Frank Huang</cp:lastModifiedBy>
  <cp:revision>12</cp:revision>
  <dcterms:created xsi:type="dcterms:W3CDTF">2023-06-12T03:02:05Z</dcterms:created>
  <dcterms:modified xsi:type="dcterms:W3CDTF">2023-06-12T23:36:45Z</dcterms:modified>
</cp:coreProperties>
</file>